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6" r:id="rId2"/>
    <p:sldId id="324" r:id="rId3"/>
    <p:sldId id="329" r:id="rId4"/>
    <p:sldId id="430" r:id="rId5"/>
    <p:sldId id="397" r:id="rId6"/>
    <p:sldId id="431" r:id="rId7"/>
    <p:sldId id="396" r:id="rId8"/>
    <p:sldId id="398" r:id="rId9"/>
    <p:sldId id="440" r:id="rId10"/>
    <p:sldId id="429" r:id="rId11"/>
    <p:sldId id="420" r:id="rId12"/>
    <p:sldId id="432" r:id="rId13"/>
    <p:sldId id="433" r:id="rId14"/>
    <p:sldId id="434" r:id="rId15"/>
    <p:sldId id="437" r:id="rId16"/>
    <p:sldId id="438" r:id="rId17"/>
    <p:sldId id="426" r:id="rId18"/>
    <p:sldId id="435" r:id="rId19"/>
    <p:sldId id="318" r:id="rId20"/>
    <p:sldId id="436" r:id="rId21"/>
    <p:sldId id="441" r:id="rId22"/>
    <p:sldId id="442" r:id="rId23"/>
    <p:sldId id="423" r:id="rId24"/>
    <p:sldId id="439" r:id="rId25"/>
    <p:sldId id="424" r:id="rId26"/>
    <p:sldId id="411" r:id="rId27"/>
    <p:sldId id="401" r:id="rId28"/>
    <p:sldId id="372" r:id="rId29"/>
    <p:sldId id="410" r:id="rId30"/>
    <p:sldId id="39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0000"/>
    <a:srgbClr val="CC9F9F"/>
    <a:srgbClr val="C19F9F"/>
    <a:srgbClr val="000000"/>
    <a:srgbClr val="E5DCD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24" autoAdjust="0"/>
    <p:restoredTop sz="75040" autoAdjust="0"/>
  </p:normalViewPr>
  <p:slideViewPr>
    <p:cSldViewPr snapToGrid="0">
      <p:cViewPr varScale="1">
        <p:scale>
          <a:sx n="78" d="100"/>
          <a:sy n="78" d="100"/>
        </p:scale>
        <p:origin x="-1152" y="-104"/>
      </p:cViewPr>
      <p:guideLst>
        <p:guide orient="horz" pos="1483"/>
        <p:guide pos="1619"/>
      </p:guideLst>
    </p:cSldViewPr>
  </p:slideViewPr>
  <p:outlineViewPr>
    <p:cViewPr>
      <p:scale>
        <a:sx n="33" d="100"/>
        <a:sy n="33" d="100"/>
      </p:scale>
      <p:origin x="0" y="1371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2A5000-0AE1-0A47-8B87-3AACB575AF9D}" type="datetimeFigureOut">
              <a:rPr lang="en-US" smtClean="0"/>
              <a:t>03/02/2014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5C45C3-4D87-C042-8E9C-244A24B2E9C2}" type="slidenum">
              <a:rPr lang="en-US" smtClean="0"/>
              <a:t>‹#›</a:t>
            </a:fld>
            <a:endParaRPr lang="en-US"/>
          </a:p>
        </p:txBody>
      </p:sp>
    </p:spTree>
    <p:extLst>
      <p:ext uri="{BB962C8B-B14F-4D97-AF65-F5344CB8AC3E}">
        <p14:creationId xmlns:p14="http://schemas.microsoft.com/office/powerpoint/2010/main" val="5261779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I’m Jim Cresswell, I’m a developer working at the FT, currently focusing on automated test.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are lots of types of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are lots of types of testing I’m not going to talk about, security testing, performance testing, stress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Generally unless I specify manual tests I am talking about automated tests.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I’m talking here</a:t>
            </a:r>
            <a:r>
              <a:rPr lang="en-US" baseline="0" dirty="0" smtClean="0"/>
              <a:t> about software quality testing with a particular focus on testing the functionality of the product – is the product doing what it is supposed to do.</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How much of what type of testing should we do?</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10</a:t>
            </a:fld>
            <a:endParaRPr lang="en-US"/>
          </a:p>
        </p:txBody>
      </p:sp>
    </p:spTree>
    <p:extLst>
      <p:ext uri="{BB962C8B-B14F-4D97-AF65-F5344CB8AC3E}">
        <p14:creationId xmlns:p14="http://schemas.microsoft.com/office/powerpoint/2010/main" val="2865466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a:t>
            </a:r>
            <a:r>
              <a:rPr lang="en-US" baseline="0" dirty="0" smtClean="0"/>
              <a:t> very broad brush answer is “take a look at the software testing pyramid”.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11</a:t>
            </a:fld>
            <a:endParaRPr lang="en-US"/>
          </a:p>
        </p:txBody>
      </p:sp>
    </p:spTree>
    <p:extLst>
      <p:ext uri="{BB962C8B-B14F-4D97-AF65-F5344CB8AC3E}">
        <p14:creationId xmlns:p14="http://schemas.microsoft.com/office/powerpoint/2010/main" val="2038795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plenty of version of this.</a:t>
            </a:r>
          </a:p>
          <a:p>
            <a:r>
              <a:rPr lang="en-US" dirty="0" smtClean="0"/>
              <a:t>The general idea is that you should do more of the faster to execute and cheaper to maintain automated unit testing and less of the slow to execute</a:t>
            </a:r>
            <a:r>
              <a:rPr lang="en-US" baseline="0" dirty="0" smtClean="0"/>
              <a:t> and quite probably more expensive to maintain manual testing with some amount of automated system-y testing in between.</a:t>
            </a:r>
          </a:p>
        </p:txBody>
      </p:sp>
      <p:sp>
        <p:nvSpPr>
          <p:cNvPr id="4" name="Slide Number Placeholder 3"/>
          <p:cNvSpPr>
            <a:spLocks noGrp="1"/>
          </p:cNvSpPr>
          <p:nvPr>
            <p:ph type="sldNum" sz="quarter" idx="10"/>
          </p:nvPr>
        </p:nvSpPr>
        <p:spPr/>
        <p:txBody>
          <a:bodyPr/>
          <a:lstStyle/>
          <a:p>
            <a:fld id="{FA5C45C3-4D87-C042-8E9C-244A24B2E9C2}" type="slidenum">
              <a:rPr lang="en-US" smtClean="0"/>
              <a:t>12</a:t>
            </a:fld>
            <a:endParaRPr lang="en-US"/>
          </a:p>
        </p:txBody>
      </p:sp>
    </p:spTree>
    <p:extLst>
      <p:ext uri="{BB962C8B-B14F-4D97-AF65-F5344CB8AC3E}">
        <p14:creationId xmlns:p14="http://schemas.microsoft.com/office/powerpoint/2010/main" val="863838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13</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beautiful cloud of manual</a:t>
            </a:r>
            <a:r>
              <a:rPr lang="en-US" baseline="0" dirty="0" smtClean="0"/>
              <a:t> testing, with some manual test that have been automated, a few software level tests thrown in their by the enthusiastic and some unit tests written by the rebellious.</a:t>
            </a:r>
          </a:p>
          <a:p>
            <a:endParaRPr lang="en-US" baseline="0" dirty="0" smtClean="0"/>
          </a:p>
          <a:p>
            <a:r>
              <a:rPr lang="en-US" baseline="0" dirty="0" smtClean="0"/>
              <a:t>Somewhat costly to maintain, somewhat slow to run, but a hell of a lot better than no automated tests at all, so if you have reached this point, good work! You can go further.</a:t>
            </a:r>
          </a:p>
        </p:txBody>
      </p:sp>
      <p:sp>
        <p:nvSpPr>
          <p:cNvPr id="4" name="Slide Number Placeholder 3"/>
          <p:cNvSpPr>
            <a:spLocks noGrp="1"/>
          </p:cNvSpPr>
          <p:nvPr>
            <p:ph type="sldNum" sz="quarter" idx="10"/>
          </p:nvPr>
        </p:nvSpPr>
        <p:spPr/>
        <p:txBody>
          <a:bodyPr/>
          <a:lstStyle/>
          <a:p>
            <a:fld id="{FA5C45C3-4D87-C042-8E9C-244A24B2E9C2}" type="slidenum">
              <a:rPr lang="en-US" smtClean="0"/>
              <a:t>14</a:t>
            </a:fld>
            <a:endParaRPr lang="en-US"/>
          </a:p>
        </p:txBody>
      </p:sp>
    </p:spTree>
    <p:extLst>
      <p:ext uri="{BB962C8B-B14F-4D97-AF65-F5344CB8AC3E}">
        <p14:creationId xmlns:p14="http://schemas.microsoft.com/office/powerpoint/2010/main" val="3115633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What are the point of tests? Broadly I think there are three points.</a:t>
            </a:r>
          </a:p>
        </p:txBody>
      </p:sp>
      <p:sp>
        <p:nvSpPr>
          <p:cNvPr id="4" name="Slide Number Placeholder 3"/>
          <p:cNvSpPr>
            <a:spLocks noGrp="1"/>
          </p:cNvSpPr>
          <p:nvPr>
            <p:ph type="sldNum" sz="quarter" idx="10"/>
          </p:nvPr>
        </p:nvSpPr>
        <p:spPr/>
        <p:txBody>
          <a:bodyPr/>
          <a:lstStyle/>
          <a:p>
            <a:fld id="{FA5C45C3-4D87-C042-8E9C-244A24B2E9C2}" type="slidenum">
              <a:rPr lang="en-US" smtClean="0"/>
              <a:t>15</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This is what I think today, I don’t guarantee I will still think this tomorrow.</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User acceptance or manual testers should never be bored! They should be given the kind of exploratory, intuitive, feeling based testing that only a human can do, because if your product has an API or a user interface then it’s humans that you are building for and humans that you want to keep happy.</a:t>
            </a:r>
          </a:p>
        </p:txBody>
      </p:sp>
      <p:sp>
        <p:nvSpPr>
          <p:cNvPr id="4" name="Slide Number Placeholder 3"/>
          <p:cNvSpPr>
            <a:spLocks noGrp="1"/>
          </p:cNvSpPr>
          <p:nvPr>
            <p:ph type="sldNum" sz="quarter" idx="10"/>
          </p:nvPr>
        </p:nvSpPr>
        <p:spPr/>
        <p:txBody>
          <a:bodyPr/>
          <a:lstStyle/>
          <a:p>
            <a:fld id="{FA5C45C3-4D87-C042-8E9C-244A24B2E9C2}" type="slidenum">
              <a:rPr lang="en-US" smtClean="0"/>
              <a:t>16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17</a:t>
            </a:fld>
            <a:endParaRPr lang="en-US"/>
          </a:p>
        </p:txBody>
      </p:sp>
    </p:spTree>
    <p:extLst>
      <p:ext uri="{BB962C8B-B14F-4D97-AF65-F5344CB8AC3E}">
        <p14:creationId xmlns:p14="http://schemas.microsoft.com/office/powerpoint/2010/main" val="38134719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18</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19</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Financial Times is a newspaper.</a:t>
            </a:r>
          </a:p>
          <a:p>
            <a:endParaRPr lang="en-US" baseline="0" dirty="0" smtClean="0"/>
          </a:p>
          <a:p>
            <a:r>
              <a:rPr lang="en-US" baseline="0" dirty="0" smtClean="0"/>
              <a:t>It has an average daily global audience across media of more than two million people.</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a:t>
            </a:fld>
            <a:endParaRPr lang="en-US"/>
          </a:p>
        </p:txBody>
      </p:sp>
    </p:spTree>
    <p:extLst>
      <p:ext uri="{BB962C8B-B14F-4D97-AF65-F5344CB8AC3E}">
        <p14:creationId xmlns:p14="http://schemas.microsoft.com/office/powerpoint/2010/main" val="22842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Manual tests – more time</a:t>
            </a:r>
            <a:r>
              <a:rPr lang="en-US" baseline="0" dirty="0" smtClean="0"/>
              <a:t> for exploratory testing finding weird edge cases or asking questions like “how does the app feel?” – feeling is important, if the app feels sluggish or annoying in some ill defined way then users will put it down.</a:t>
            </a:r>
          </a:p>
          <a:p>
            <a:endParaRPr lang="en-US" baseline="0" dirty="0" smtClean="0"/>
          </a:p>
          <a:p>
            <a:r>
              <a:rPr lang="en-US" baseline="0" dirty="0" smtClean="0"/>
              <a:t>Functional tests, </a:t>
            </a:r>
            <a:r>
              <a:rPr lang="en-US" baseline="0" dirty="0" err="1" smtClean="0"/>
              <a:t>Webdriver</a:t>
            </a:r>
            <a:r>
              <a:rPr lang="en-US" baseline="0" dirty="0" smtClean="0"/>
              <a:t> also known as Selenium 2.</a:t>
            </a:r>
          </a:p>
          <a:p>
            <a:endParaRPr lang="en-US" baseline="0" dirty="0" smtClean="0"/>
          </a:p>
          <a:p>
            <a:r>
              <a:rPr lang="en-US" baseline="0" dirty="0" smtClean="0"/>
              <a:t>Code tests. For those who are interested we use </a:t>
            </a:r>
            <a:r>
              <a:rPr lang="en-US" baseline="0" dirty="0" err="1" smtClean="0"/>
              <a:t>Phing</a:t>
            </a:r>
            <a:r>
              <a:rPr lang="en-US" baseline="0" dirty="0" smtClean="0"/>
              <a:t> and </a:t>
            </a:r>
            <a:r>
              <a:rPr lang="en-US" baseline="0" dirty="0" err="1" smtClean="0"/>
              <a:t>PHPUnit</a:t>
            </a:r>
            <a:r>
              <a:rPr lang="en-US" baseline="0" dirty="0" smtClean="0"/>
              <a:t> for PHP tests, Grunt and/or </a:t>
            </a:r>
            <a:r>
              <a:rPr lang="en-US" baseline="0" dirty="0" err="1" smtClean="0"/>
              <a:t>npm</a:t>
            </a:r>
            <a:r>
              <a:rPr lang="en-US" baseline="0" dirty="0" smtClean="0"/>
              <a:t> and </a:t>
            </a:r>
            <a:r>
              <a:rPr lang="en-US" baseline="0" dirty="0" err="1" smtClean="0"/>
              <a:t>buster.js</a:t>
            </a:r>
            <a:r>
              <a:rPr lang="en-US" baseline="0" dirty="0" smtClean="0"/>
              <a:t> for </a:t>
            </a:r>
            <a:r>
              <a:rPr lang="en-US" baseline="0" dirty="0" err="1" smtClean="0"/>
              <a:t>Javascript</a:t>
            </a:r>
            <a:r>
              <a:rPr lang="en-US" baseline="0" smtClean="0"/>
              <a:t> tests.</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20</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 lot of the effort of the last 6 months</a:t>
            </a:r>
            <a:r>
              <a:rPr lang="en-US" baseline="0" dirty="0" smtClean="0"/>
              <a:t> has focused on creating a suite of automated functional tests.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21</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22</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23</a:t>
            </a:fld>
            <a:endParaRPr lang="en-US"/>
          </a:p>
        </p:txBody>
      </p:sp>
    </p:spTree>
    <p:extLst>
      <p:ext uri="{BB962C8B-B14F-4D97-AF65-F5344CB8AC3E}">
        <p14:creationId xmlns:p14="http://schemas.microsoft.com/office/powerpoint/2010/main" val="355769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Three main points</a:t>
            </a:r>
            <a:r>
              <a:rPr lang="en-US" baseline="0" dirty="0" smtClean="0"/>
              <a:t> of test.</a:t>
            </a:r>
          </a:p>
          <a:p>
            <a:endParaRPr lang="en-US" baseline="0" dirty="0" smtClean="0"/>
          </a:p>
          <a:p>
            <a:r>
              <a:rPr lang="en-US" baseline="0" dirty="0" smtClean="0"/>
              <a:t>Before a commit is merged into the main branch. If you aren’t familiar with version control of software the important point is that before we merge developer code into the main version of the code we make sure that the new code resulting from the merge would pass all the tests. We never merge code that would “break the build” – this prevents broken code form holding up others developers from merging the code they are working on. If you are familiar with version control and a </a:t>
            </a:r>
            <a:r>
              <a:rPr lang="en-US" baseline="0" dirty="0" err="1" smtClean="0"/>
              <a:t>github</a:t>
            </a:r>
            <a:r>
              <a:rPr lang="en-US" baseline="0" dirty="0" smtClean="0"/>
              <a:t> style workflow we test the potential merge product of pull-requests before accepting the request.</a:t>
            </a:r>
          </a:p>
          <a:p>
            <a:endParaRPr lang="en-US" baseline="0" dirty="0" smtClean="0"/>
          </a:p>
          <a:p>
            <a:r>
              <a:rPr lang="en-US" baseline="0" dirty="0" smtClean="0"/>
              <a:t>Whenever a change is merged to the main branch and at least hourly – partially to catch issues with infrastructure that were not caused by code changes.</a:t>
            </a:r>
            <a:endParaRPr lang="en-US" dirty="0" smtClean="0"/>
          </a:p>
          <a:p>
            <a:endParaRPr lang="en-US" dirty="0" smtClean="0"/>
          </a:p>
          <a:p>
            <a:r>
              <a:rPr lang="en-US" dirty="0" smtClean="0"/>
              <a:t>And, on the basis that there is no fundamental difference between testing and monitoring we also run</a:t>
            </a:r>
            <a:r>
              <a:rPr lang="en-US" baseline="0" dirty="0" smtClean="0"/>
              <a:t> the functional tests against live.</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24</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25</a:t>
            </a:fld>
            <a:endParaRPr lang="en-US"/>
          </a:p>
        </p:txBody>
      </p:sp>
    </p:spTree>
    <p:extLst>
      <p:ext uri="{BB962C8B-B14F-4D97-AF65-F5344CB8AC3E}">
        <p14:creationId xmlns:p14="http://schemas.microsoft.com/office/powerpoint/2010/main" val="39268680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Continuous</a:t>
            </a:r>
            <a:r>
              <a:rPr lang="en-US" baseline="0" dirty="0" smtClean="0"/>
              <a:t> delivery</a:t>
            </a:r>
            <a:endParaRPr lang="en-US" dirty="0" smtClean="0"/>
          </a:p>
          <a:p>
            <a:endParaRPr lang="en-US" dirty="0" smtClean="0"/>
          </a:p>
          <a:p>
            <a:r>
              <a:rPr lang="en-US" dirty="0" smtClean="0"/>
              <a:t>Tooling for testing web</a:t>
            </a:r>
            <a:r>
              <a:rPr lang="en-US" baseline="0" dirty="0" smtClean="0"/>
              <a:t> apps and hybrid apps is appearing, </a:t>
            </a:r>
            <a:r>
              <a:rPr lang="en-US" baseline="0" dirty="0" err="1" smtClean="0"/>
              <a:t>appium</a:t>
            </a:r>
            <a:r>
              <a:rPr lang="en-US" baseline="0" dirty="0" smtClean="0"/>
              <a:t>, </a:t>
            </a:r>
            <a:r>
              <a:rPr lang="en-US" baseline="0" dirty="0" err="1" smtClean="0"/>
              <a:t>ios</a:t>
            </a:r>
            <a:r>
              <a:rPr lang="en-US" baseline="0" dirty="0" smtClean="0"/>
              <a:t>-driver, </a:t>
            </a:r>
            <a:r>
              <a:rPr lang="en-US" baseline="0" dirty="0" err="1" smtClean="0"/>
              <a:t>selendroid</a:t>
            </a:r>
            <a:r>
              <a:rPr lang="en-US" baseline="0" dirty="0" smtClean="0"/>
              <a:t>.</a:t>
            </a:r>
          </a:p>
          <a:p>
            <a:endParaRPr lang="en-US" baseline="0" dirty="0" smtClean="0"/>
          </a:p>
          <a:p>
            <a:r>
              <a:rPr lang="en-US" baseline="0" dirty="0" smtClean="0"/>
              <a:t>On save testing easy enough with task running software, e.g. Grunt for JS development.</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27</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28</a:t>
            </a:fld>
            <a:endParaRPr lang="en-US"/>
          </a:p>
        </p:txBody>
      </p:sp>
    </p:spTree>
    <p:extLst>
      <p:ext uri="{BB962C8B-B14F-4D97-AF65-F5344CB8AC3E}">
        <p14:creationId xmlns:p14="http://schemas.microsoft.com/office/powerpoint/2010/main" val="42034013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29</a:t>
            </a:fld>
            <a:endParaRPr lang="en-US"/>
          </a:p>
        </p:txBody>
      </p:sp>
    </p:spTree>
    <p:extLst>
      <p:ext uri="{BB962C8B-B14F-4D97-AF65-F5344CB8AC3E}">
        <p14:creationId xmlns:p14="http://schemas.microsoft.com/office/powerpoint/2010/main" val="3641475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FT has a web app. It used to look like this.</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30</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And now it looks more like this.</a:t>
            </a:r>
          </a:p>
          <a:p>
            <a:endParaRPr lang="en-US" baseline="0" dirty="0" smtClean="0"/>
          </a:p>
          <a:p>
            <a:r>
              <a:rPr lang="en-US" baseline="0" dirty="0" smtClean="0"/>
              <a:t>What is a web app? It’s an app that is built with web technologies, if anyone wants to discuss that more let’s leave it until questions.</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4</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Why a web app? The web app code is cross platform,</a:t>
            </a:r>
            <a:r>
              <a:rPr lang="en-US" baseline="0" dirty="0" smtClean="0"/>
              <a:t> the same code base powers all the versions of the app.</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5</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a:t>
            </a:r>
            <a:r>
              <a:rPr lang="en-US" baseline="0" dirty="0" smtClean="0"/>
              <a:t> doesn’t solve every problem and presents a few, but it was a good fit for our needs.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main platforms are </a:t>
            </a:r>
            <a:r>
              <a:rPr lang="en-US" dirty="0" err="1" smtClean="0"/>
              <a:t>iOS</a:t>
            </a:r>
            <a:r>
              <a:rPr lang="en-US" dirty="0" smtClean="0"/>
              <a:t>, Android and Windows 8. If you type app.ft.com into a browser there is a good chance it will work.</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6</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For some context:</a:t>
            </a:r>
          </a:p>
          <a:p>
            <a:endParaRPr lang="en-US" baseline="0" dirty="0" smtClean="0"/>
          </a:p>
          <a:p>
            <a:r>
              <a:rPr lang="en-US" baseline="0" dirty="0" smtClean="0"/>
              <a:t>The app is created by FT Labs, a web research and development group within the FT.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7</a:t>
            </a:fld>
            <a:endParaRPr lang="en-US"/>
          </a:p>
        </p:txBody>
      </p:sp>
    </p:spTree>
    <p:extLst>
      <p:ext uri="{BB962C8B-B14F-4D97-AF65-F5344CB8AC3E}">
        <p14:creationId xmlns:p14="http://schemas.microsoft.com/office/powerpoint/2010/main" val="3961281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is free content on</a:t>
            </a:r>
            <a:r>
              <a:rPr lang="en-US" baseline="0" dirty="0" smtClean="0"/>
              <a:t> </a:t>
            </a:r>
            <a:r>
              <a:rPr lang="en-US" baseline="0" dirty="0" err="1" smtClean="0"/>
              <a:t>ft.com</a:t>
            </a:r>
            <a:r>
              <a:rPr lang="en-US" baseline="0" dirty="0" smtClean="0"/>
              <a:t> and in the app but it is largely a paid subscription service.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Digital use is being driven by mobile.</a:t>
            </a:r>
            <a:r>
              <a:rPr lang="en-US" baseline="0" dirty="0" smtClean="0"/>
              <a:t> </a:t>
            </a:r>
            <a:r>
              <a:rPr lang="en-US" dirty="0" smtClean="0"/>
              <a:t>“Mobile devices” does</a:t>
            </a:r>
            <a:r>
              <a:rPr lang="en-US" baseline="0" dirty="0" smtClean="0"/>
              <a:t> include </a:t>
            </a:r>
            <a:r>
              <a:rPr lang="en-US" dirty="0" smtClean="0"/>
              <a:t>a small amount</a:t>
            </a:r>
            <a:r>
              <a:rPr lang="en-US" baseline="0" dirty="0" smtClean="0"/>
              <a:t> of traffic on </a:t>
            </a:r>
            <a:r>
              <a:rPr lang="en-US" baseline="0" dirty="0" err="1" smtClean="0"/>
              <a:t>m.ft.com</a:t>
            </a:r>
            <a:r>
              <a:rPr lang="en-US" baseline="0" dirty="0" smtClean="0"/>
              <a:t> but </a:t>
            </a:r>
            <a:r>
              <a:rPr lang="en-US" baseline="0" dirty="0" err="1" smtClean="0"/>
              <a:t>largely“mobile</a:t>
            </a:r>
            <a:r>
              <a:rPr lang="en-US" baseline="0" dirty="0" smtClean="0"/>
              <a:t>” means “the app”.</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8</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Very roughly the app architecture is…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give you some idea of scale we have over 1100 files in the front end architecture alone.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9</a:t>
            </a:fld>
            <a:endParaRPr lang="en-US"/>
          </a:p>
        </p:txBody>
      </p:sp>
    </p:spTree>
    <p:extLst>
      <p:ext uri="{BB962C8B-B14F-4D97-AF65-F5344CB8AC3E}">
        <p14:creationId xmlns:p14="http://schemas.microsoft.com/office/powerpoint/2010/main" val="2945778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t="7141" b="4485"/>
          <a:stretch/>
        </p:blipFill>
        <p:spPr>
          <a:xfrm>
            <a:off x="0" y="1"/>
            <a:ext cx="9156572" cy="6858000"/>
          </a:xfrm>
          <a:prstGeom prst="rect">
            <a:avLst/>
          </a:prstGeom>
        </p:spPr>
      </p:pic>
      <p:sp>
        <p:nvSpPr>
          <p:cNvPr id="2" name="Title 1"/>
          <p:cNvSpPr>
            <a:spLocks noGrp="1"/>
          </p:cNvSpPr>
          <p:nvPr>
            <p:ph type="ctrTitle" hasCustomPrompt="1"/>
          </p:nvPr>
        </p:nvSpPr>
        <p:spPr>
          <a:xfrm>
            <a:off x="3248486" y="1264812"/>
            <a:ext cx="5378454" cy="1470025"/>
          </a:xfrm>
        </p:spPr>
        <p:txBody>
          <a:bodyPr tIns="0" bIns="0" anchor="t" anchorCtr="0"/>
          <a:lstStyle>
            <a:lvl1pPr algn="l">
              <a:defRPr>
                <a:solidFill>
                  <a:schemeClr val="bg1"/>
                </a:solidFill>
              </a:defRPr>
            </a:lvl1pPr>
          </a:lstStyle>
          <a:p>
            <a:r>
              <a:rPr lang="en-GB" dirty="0" smtClean="0"/>
              <a:t>Master title style</a:t>
            </a:r>
            <a:endParaRPr lang="en-US" dirty="0"/>
          </a:p>
        </p:txBody>
      </p:sp>
      <p:sp>
        <p:nvSpPr>
          <p:cNvPr id="3" name="Subtitle 2"/>
          <p:cNvSpPr>
            <a:spLocks noGrp="1"/>
          </p:cNvSpPr>
          <p:nvPr>
            <p:ph type="subTitle" idx="1"/>
          </p:nvPr>
        </p:nvSpPr>
        <p:spPr>
          <a:xfrm>
            <a:off x="3248486" y="2989263"/>
            <a:ext cx="5354778" cy="1860893"/>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pic>
        <p:nvPicPr>
          <p:cNvPr id="9" name="Picture 8" descr="FT Labs logo.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1880" y="1743635"/>
            <a:ext cx="1052190" cy="1750462"/>
          </a:xfrm>
          <a:prstGeom prst="rect">
            <a:avLst/>
          </a:prstGeom>
        </p:spPr>
      </p:pic>
    </p:spTree>
    <p:extLst>
      <p:ext uri="{BB962C8B-B14F-4D97-AF65-F5344CB8AC3E}">
        <p14:creationId xmlns:p14="http://schemas.microsoft.com/office/powerpoint/2010/main" val="674724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6" name="Rectangle 5"/>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221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5938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a:p>
        </p:txBody>
      </p:sp>
      <p:sp>
        <p:nvSpPr>
          <p:cNvPr id="2" name="Title 1"/>
          <p:cNvSpPr>
            <a:spLocks noGrp="1"/>
          </p:cNvSpPr>
          <p:nvPr>
            <p:ph type="title"/>
          </p:nvPr>
        </p:nvSpPr>
        <p:spPr>
          <a:xfrm>
            <a:off x="0" y="4800600"/>
            <a:ext cx="5486400" cy="566738"/>
          </a:xfrm>
          <a:solidFill>
            <a:schemeClr val="bg1"/>
          </a:solidFill>
        </p:spPr>
        <p:txBody>
          <a:bodyPr anchor="b"/>
          <a:lstStyle>
            <a:lvl1pPr algn="l">
              <a:defRPr sz="2000" b="1"/>
            </a:lvl1pPr>
          </a:lstStyle>
          <a:p>
            <a:r>
              <a:rPr lang="en-GB" smtClean="0"/>
              <a:t>Click to edit Master title style</a:t>
            </a:r>
            <a:endParaRPr lang="en-US" dirty="0"/>
          </a:p>
        </p:txBody>
      </p:sp>
      <p:sp>
        <p:nvSpPr>
          <p:cNvPr id="4" name="Text Placeholder 3"/>
          <p:cNvSpPr>
            <a:spLocks noGrp="1"/>
          </p:cNvSpPr>
          <p:nvPr>
            <p:ph type="body" sz="half" idx="2"/>
          </p:nvPr>
        </p:nvSpPr>
        <p:spPr>
          <a:xfrm>
            <a:off x="0" y="5367338"/>
            <a:ext cx="5486400" cy="804862"/>
          </a:xfrm>
          <a:solidFill>
            <a:schemeClr val="bg1"/>
          </a:solidFill>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8" name="Rectangle 7"/>
          <p:cNvSpPr/>
          <p:nvPr/>
        </p:nvSpPr>
        <p:spPr>
          <a:xfrm>
            <a:off x="0" y="6172201"/>
            <a:ext cx="5486400" cy="13321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602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6"/>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6691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Blue-Purpl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t="6036" b="5692"/>
          <a:stretch/>
        </p:blipFill>
        <p:spPr>
          <a:xfrm>
            <a:off x="0" y="-1"/>
            <a:ext cx="9159096" cy="6858001"/>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268394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Blue-Pink)">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5898" b="5829"/>
          <a:stretch/>
        </p:blipFill>
        <p:spPr>
          <a:xfrm>
            <a:off x="-7005" y="0"/>
            <a:ext cx="9151005"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1436357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Blue-Green-Yellow)">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4808" b="6800"/>
          <a:stretch/>
        </p:blipFill>
        <p:spPr>
          <a:xfrm>
            <a:off x="3" y="0"/>
            <a:ext cx="9146533"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24515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Blue-Whit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44" b="5563"/>
          <a:stretch/>
        </p:blipFill>
        <p:spPr>
          <a:xfrm>
            <a:off x="0" y="1"/>
            <a:ext cx="9154626"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71931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1_Section Header (Red-Blu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6035" b="5556"/>
          <a:stretch/>
        </p:blipFill>
        <p:spPr>
          <a:xfrm>
            <a:off x="-6217" y="2"/>
            <a:ext cx="9159098" cy="6868657"/>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62355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Orang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36" b="5692"/>
          <a:stretch/>
        </p:blipFill>
        <p:spPr>
          <a:xfrm>
            <a:off x="0" y="0"/>
            <a:ext cx="9159098"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5849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Rectangle 7"/>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70591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Tree>
    <p:extLst>
      <p:ext uri="{BB962C8B-B14F-4D97-AF65-F5344CB8AC3E}">
        <p14:creationId xmlns:p14="http://schemas.microsoft.com/office/powerpoint/2010/main" val="19311811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457200" rtl="0" eaLnBrk="1" latinLnBrk="0" hangingPunct="1">
        <a:spcBef>
          <a:spcPct val="0"/>
        </a:spcBef>
        <a:buNone/>
        <a:defRPr sz="4400" b="0" i="0" kern="1200">
          <a:solidFill>
            <a:schemeClr val="tx1"/>
          </a:solidFill>
          <a:latin typeface="Houschka Pro Bold"/>
          <a:ea typeface="+mj-ea"/>
          <a:cs typeface="Houschka Pro Bold"/>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Houschka Pro Light"/>
          <a:ea typeface="+mn-ea"/>
          <a:cs typeface="Houschka Pro Light"/>
        </a:defRPr>
      </a:lvl1pPr>
      <a:lvl2pPr marL="742950" indent="-285750" algn="l" defTabSz="457200" rtl="0" eaLnBrk="1" latinLnBrk="0" hangingPunct="1">
        <a:spcBef>
          <a:spcPct val="20000"/>
        </a:spcBef>
        <a:buFont typeface="Arial"/>
        <a:buChar char="–"/>
        <a:defRPr sz="2800" b="0" i="0" kern="1200">
          <a:solidFill>
            <a:schemeClr val="tx1"/>
          </a:solidFill>
          <a:latin typeface="Houschka Pro Light"/>
          <a:ea typeface="+mn-ea"/>
          <a:cs typeface="Houschka Pro Light"/>
        </a:defRPr>
      </a:lvl2pPr>
      <a:lvl3pPr marL="1143000" indent="-228600" algn="l" defTabSz="457200" rtl="0" eaLnBrk="1" latinLnBrk="0" hangingPunct="1">
        <a:spcBef>
          <a:spcPct val="20000"/>
        </a:spcBef>
        <a:buFont typeface="Arial"/>
        <a:buChar char="•"/>
        <a:defRPr sz="2400" b="0" i="0" kern="1200">
          <a:solidFill>
            <a:schemeClr val="tx1"/>
          </a:solidFill>
          <a:latin typeface="Houschka Pro Light"/>
          <a:ea typeface="+mn-ea"/>
          <a:cs typeface="Houschka Pro Light"/>
        </a:defRPr>
      </a:lvl3pPr>
      <a:lvl4pPr marL="16002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4pPr>
      <a:lvl5pPr marL="20574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github.com/ftlab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docs.seleniumhq.org/projects/webdriver/"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hyperlink" Target="http://github.com/ftlabs" TargetMode="External"/><Relationship Id="rId4" Type="http://schemas.openxmlformats.org/officeDocument/2006/relationships/hyperlink" Target="http://labs.ft.com" TargetMode="External"/><Relationship Id="rId5" Type="http://schemas.openxmlformats.org/officeDocument/2006/relationships/hyperlink" Target="http://appium.io/" TargetMode="External"/><Relationship Id="rId6" Type="http://schemas.openxmlformats.org/officeDocument/2006/relationships/hyperlink" Target="http://ios-driver.github.io/ios-driver/" TargetMode="External"/><Relationship Id="rId7" Type="http://schemas.openxmlformats.org/officeDocument/2006/relationships/hyperlink" Target="http://selendroid.io/" TargetMode="External"/><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84950" y="1674023"/>
            <a:ext cx="5083601" cy="1470025"/>
          </a:xfrm>
        </p:spPr>
        <p:txBody>
          <a:bodyPr>
            <a:normAutofit/>
          </a:bodyPr>
          <a:lstStyle/>
          <a:p>
            <a:r>
              <a:rPr lang="en-US" sz="3600" dirty="0">
                <a:solidFill>
                  <a:srgbClr val="FFF5E9"/>
                </a:solidFill>
              </a:rPr>
              <a:t>T</a:t>
            </a:r>
            <a:r>
              <a:rPr lang="en-US" sz="3600" dirty="0" smtClean="0">
                <a:solidFill>
                  <a:srgbClr val="FFF5E9"/>
                </a:solidFill>
              </a:rPr>
              <a:t>he </a:t>
            </a:r>
            <a:r>
              <a:rPr lang="en-US" sz="3600" dirty="0" smtClean="0">
                <a:solidFill>
                  <a:srgbClr val="FFF5E9"/>
                </a:solidFill>
              </a:rPr>
              <a:t>FT Web App </a:t>
            </a:r>
            <a:r>
              <a:rPr lang="en-US" sz="3600" dirty="0" smtClean="0">
                <a:solidFill>
                  <a:srgbClr val="FFF5E9"/>
                </a:solidFill>
              </a:rPr>
              <a:t>and</a:t>
            </a:r>
            <a:r>
              <a:rPr lang="en-US" sz="3600" dirty="0" smtClean="0">
                <a:solidFill>
                  <a:srgbClr val="FFF5E9"/>
                </a:solidFill>
              </a:rPr>
              <a:t> Automated Testing</a:t>
            </a:r>
            <a:endParaRPr lang="en-US" sz="3600" dirty="0">
              <a:solidFill>
                <a:srgbClr val="FFF5E9"/>
              </a:solidFill>
            </a:endParaRPr>
          </a:p>
        </p:txBody>
      </p:sp>
      <p:sp>
        <p:nvSpPr>
          <p:cNvPr id="3" name="Subtitle 2"/>
          <p:cNvSpPr>
            <a:spLocks noGrp="1"/>
          </p:cNvSpPr>
          <p:nvPr>
            <p:ph type="subTitle" idx="1"/>
          </p:nvPr>
        </p:nvSpPr>
        <p:spPr>
          <a:xfrm>
            <a:off x="3326584" y="3081058"/>
            <a:ext cx="5524000" cy="728428"/>
          </a:xfrm>
        </p:spPr>
        <p:txBody>
          <a:bodyPr>
            <a:normAutofit/>
          </a:bodyPr>
          <a:lstStyle/>
          <a:p>
            <a:r>
              <a:rPr lang="en-US" sz="2800" dirty="0" smtClean="0">
                <a:solidFill>
                  <a:srgbClr val="FFF5E9"/>
                </a:solidFill>
              </a:rPr>
              <a:t>Automated testing is good</a:t>
            </a:r>
            <a:endParaRPr lang="en-US" sz="2800" dirty="0" smtClean="0">
              <a:solidFill>
                <a:srgbClr val="FFF5E9"/>
              </a:solidFill>
            </a:endParaRPr>
          </a:p>
        </p:txBody>
      </p:sp>
      <p:sp>
        <p:nvSpPr>
          <p:cNvPr id="5" name="Rectangle 4"/>
          <p:cNvSpPr/>
          <p:nvPr/>
        </p:nvSpPr>
        <p:spPr>
          <a:xfrm>
            <a:off x="3368218" y="4981180"/>
            <a:ext cx="5977653" cy="1323439"/>
          </a:xfrm>
          <a:prstGeom prst="rect">
            <a:avLst/>
          </a:prstGeom>
        </p:spPr>
        <p:txBody>
          <a:bodyPr wrap="square">
            <a:spAutoFit/>
          </a:bodyPr>
          <a:lstStyle/>
          <a:p>
            <a:r>
              <a:rPr lang="en-US" sz="2000" dirty="0" smtClean="0">
                <a:solidFill>
                  <a:srgbClr val="FFF5E9"/>
                </a:solidFill>
                <a:latin typeface="Houschka Pro Light"/>
                <a:cs typeface="Houschka Pro Light"/>
              </a:rPr>
              <a:t>Jim Cresswell</a:t>
            </a:r>
            <a:r>
              <a:rPr lang="en-US" sz="2000" dirty="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jim.cresswell@ft.com</a:t>
            </a:r>
            <a:r>
              <a:rPr lang="en-US" sz="2000" dirty="0" smtClean="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a:t>
            </a:r>
            <a:r>
              <a:rPr lang="en-US" sz="2000" dirty="0">
                <a:solidFill>
                  <a:srgbClr val="FFF5E9"/>
                </a:solidFill>
                <a:latin typeface="Houschka Pro Light"/>
                <a:cs typeface="Houschka Pro Light"/>
              </a:rPr>
              <a:t>)</a:t>
            </a:r>
            <a:br>
              <a:rPr lang="en-US" sz="2000" dirty="0">
                <a:solidFill>
                  <a:srgbClr val="FFF5E9"/>
                </a:solidFill>
                <a:latin typeface="Houschka Pro Light"/>
                <a:cs typeface="Houschka Pro Light"/>
              </a:rPr>
            </a:br>
            <a:r>
              <a:rPr lang="en-US" sz="2000" dirty="0" smtClean="0">
                <a:solidFill>
                  <a:srgbClr val="FFF5E9"/>
                </a:solidFill>
                <a:latin typeface="Houschka Pro Light"/>
                <a:cs typeface="Houschka Pro Light"/>
              </a:rPr>
              <a:t>Developer, </a:t>
            </a:r>
            <a:r>
              <a:rPr lang="en-US" sz="2000" dirty="0">
                <a:solidFill>
                  <a:srgbClr val="FFF5E9"/>
                </a:solidFill>
                <a:latin typeface="Houschka Pro Light"/>
                <a:cs typeface="Houschka Pro Light"/>
              </a:rPr>
              <a:t>FT Labs (@</a:t>
            </a:r>
            <a:r>
              <a:rPr lang="en-US" sz="2000" dirty="0" err="1">
                <a:solidFill>
                  <a:srgbClr val="FFF5E9"/>
                </a:solidFill>
                <a:latin typeface="Houschka Pro Light"/>
                <a:cs typeface="Houschka Pro Light"/>
              </a:rPr>
              <a:t>ftlabs</a:t>
            </a:r>
            <a:r>
              <a:rPr lang="en-US" sz="2000" dirty="0" smtClean="0">
                <a:solidFill>
                  <a:srgbClr val="FFF5E9"/>
                </a:solidFill>
                <a:latin typeface="Houschka Pro Light"/>
                <a:cs typeface="Houschka Pro Light"/>
              </a:rPr>
              <a:t>)</a:t>
            </a:r>
          </a:p>
          <a:p>
            <a:endParaRPr lang="en-US" sz="2000" dirty="0">
              <a:solidFill>
                <a:srgbClr val="FFF5E9"/>
              </a:solidFill>
              <a:latin typeface="Houschka Pro Light"/>
              <a:cs typeface="Houschka Pro Light"/>
            </a:endParaRPr>
          </a:p>
          <a:p>
            <a:r>
              <a:rPr lang="en-US" sz="2000" dirty="0" smtClean="0">
                <a:solidFill>
                  <a:srgbClr val="FFF5E9"/>
                </a:solidFill>
                <a:latin typeface="Houschka Pro Light"/>
                <a:cs typeface="Houschka Pro Light"/>
              </a:rPr>
              <a:t>Feb 2014</a:t>
            </a:r>
            <a:endParaRPr lang="en-US" sz="2000" dirty="0">
              <a:solidFill>
                <a:srgbClr val="FFF5E9"/>
              </a:solidFill>
              <a:latin typeface="Houschka Pro Light"/>
              <a:cs typeface="Houschka Pro Light"/>
            </a:endParaRPr>
          </a:p>
        </p:txBody>
      </p:sp>
    </p:spTree>
    <p:extLst>
      <p:ext uri="{BB962C8B-B14F-4D97-AF65-F5344CB8AC3E}">
        <p14:creationId xmlns:p14="http://schemas.microsoft.com/office/powerpoint/2010/main" val="2864739632"/>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22313" y="1100667"/>
            <a:ext cx="7772400" cy="4668311"/>
          </a:xfrm>
        </p:spPr>
        <p:txBody>
          <a:bodyPr/>
          <a:lstStyle/>
          <a:p>
            <a:r>
              <a:rPr lang="en-US" dirty="0" smtClean="0"/>
              <a:t>How do we stop it from breaking?</a:t>
            </a:r>
            <a:br>
              <a:rPr lang="en-US" dirty="0" smtClean="0"/>
            </a:br>
            <a:r>
              <a:rPr lang="en-US" dirty="0"/>
              <a:t/>
            </a:r>
            <a:br>
              <a:rPr lang="en-US" dirty="0"/>
            </a:br>
            <a:r>
              <a:rPr lang="en-US" dirty="0" smtClean="0"/>
              <a:t>Testing</a:t>
            </a:r>
            <a:br>
              <a:rPr lang="en-US" dirty="0" smtClean="0"/>
            </a:br>
            <a:r>
              <a:rPr lang="en-US" dirty="0"/>
              <a:t/>
            </a:r>
            <a:br>
              <a:rPr lang="en-US" dirty="0"/>
            </a:br>
            <a:r>
              <a:rPr lang="en-US" dirty="0" smtClean="0"/>
              <a:t>Testing is good</a:t>
            </a:r>
            <a:endParaRPr lang="en-US" dirty="0"/>
          </a:p>
        </p:txBody>
      </p:sp>
    </p:spTree>
    <p:extLst>
      <p:ext uri="{BB962C8B-B14F-4D97-AF65-F5344CB8AC3E}">
        <p14:creationId xmlns:p14="http://schemas.microsoft.com/office/powerpoint/2010/main" val="394319874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651001"/>
            <a:ext cx="7772400" cy="4117978"/>
          </a:xfrm>
        </p:spPr>
        <p:txBody>
          <a:bodyPr/>
          <a:lstStyle/>
          <a:p>
            <a:r>
              <a:rPr lang="en-US" dirty="0" smtClean="0"/>
              <a:t>The software testing pyramid</a:t>
            </a:r>
            <a:endParaRPr lang="en-US" dirty="0"/>
          </a:p>
        </p:txBody>
      </p:sp>
    </p:spTree>
    <p:extLst>
      <p:ext uri="{BB962C8B-B14F-4D97-AF65-F5344CB8AC3E}">
        <p14:creationId xmlns:p14="http://schemas.microsoft.com/office/powerpoint/2010/main" val="32866880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nvSpPr>
        <p:spPr>
          <a:xfrm>
            <a:off x="555937" y="195360"/>
            <a:ext cx="8032126" cy="5714324"/>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cxnSp>
        <p:nvCxnSpPr>
          <p:cNvPr id="6" name="Straight Connector 5"/>
          <p:cNvCxnSpPr/>
          <p:nvPr/>
        </p:nvCxnSpPr>
        <p:spPr>
          <a:xfrm>
            <a:off x="3256265" y="2085554"/>
            <a:ext cx="2653857" cy="0"/>
          </a:xfrm>
          <a:prstGeom prst="line">
            <a:avLst/>
          </a:prstGeom>
        </p:spPr>
        <p:style>
          <a:lnRef idx="1">
            <a:schemeClr val="accent5"/>
          </a:lnRef>
          <a:fillRef idx="0">
            <a:schemeClr val="accent5"/>
          </a:fillRef>
          <a:effectRef idx="0">
            <a:schemeClr val="accent5"/>
          </a:effectRef>
          <a:fontRef idx="minor">
            <a:schemeClr val="tx1"/>
          </a:fontRef>
        </p:style>
      </p:cxnSp>
      <p:sp>
        <p:nvSpPr>
          <p:cNvPr id="12" name="TextBox 11"/>
          <p:cNvSpPr txBox="1"/>
          <p:nvPr/>
        </p:nvSpPr>
        <p:spPr>
          <a:xfrm>
            <a:off x="4067448" y="944245"/>
            <a:ext cx="1009442" cy="707886"/>
          </a:xfrm>
          <a:prstGeom prst="rect">
            <a:avLst/>
          </a:prstGeom>
          <a:noFill/>
        </p:spPr>
        <p:txBody>
          <a:bodyPr wrap="square" rtlCol="0">
            <a:spAutoFit/>
          </a:bodyPr>
          <a:lstStyle/>
          <a:p>
            <a:pPr algn="ctr"/>
            <a:r>
              <a:rPr lang="en-US" sz="2000" dirty="0" smtClean="0"/>
              <a:t>Manual</a:t>
            </a:r>
          </a:p>
          <a:p>
            <a:pPr algn="ctr"/>
            <a:r>
              <a:rPr lang="en-US" sz="2000" dirty="0" smtClean="0"/>
              <a:t>Testing</a:t>
            </a:r>
            <a:endParaRPr lang="en-US" sz="2000" dirty="0"/>
          </a:p>
        </p:txBody>
      </p:sp>
      <p:sp>
        <p:nvSpPr>
          <p:cNvPr id="14" name="TextBox 13"/>
          <p:cNvSpPr txBox="1"/>
          <p:nvPr/>
        </p:nvSpPr>
        <p:spPr>
          <a:xfrm>
            <a:off x="3526943" y="2518977"/>
            <a:ext cx="2110822" cy="400110"/>
          </a:xfrm>
          <a:prstGeom prst="rect">
            <a:avLst/>
          </a:prstGeom>
          <a:noFill/>
        </p:spPr>
        <p:txBody>
          <a:bodyPr wrap="square" rtlCol="0">
            <a:spAutoFit/>
          </a:bodyPr>
          <a:lstStyle/>
          <a:p>
            <a:pPr algn="ctr"/>
            <a:r>
              <a:rPr lang="en-US" sz="2000" dirty="0" smtClean="0"/>
              <a:t>Functional Testing</a:t>
            </a:r>
            <a:endParaRPr lang="en-US" sz="2000" dirty="0"/>
          </a:p>
        </p:txBody>
      </p:sp>
      <p:sp>
        <p:nvSpPr>
          <p:cNvPr id="15" name="TextBox 14"/>
          <p:cNvSpPr txBox="1"/>
          <p:nvPr/>
        </p:nvSpPr>
        <p:spPr>
          <a:xfrm>
            <a:off x="3396861" y="3785933"/>
            <a:ext cx="2350279" cy="400110"/>
          </a:xfrm>
          <a:prstGeom prst="rect">
            <a:avLst/>
          </a:prstGeom>
          <a:noFill/>
        </p:spPr>
        <p:txBody>
          <a:bodyPr wrap="square" rtlCol="0">
            <a:spAutoFit/>
          </a:bodyPr>
          <a:lstStyle/>
          <a:p>
            <a:pPr algn="ctr"/>
            <a:r>
              <a:rPr lang="en-US" sz="2000" dirty="0" smtClean="0"/>
              <a:t>Integration Testing</a:t>
            </a:r>
            <a:endParaRPr lang="en-US" sz="2000" dirty="0"/>
          </a:p>
        </p:txBody>
      </p:sp>
      <p:sp>
        <p:nvSpPr>
          <p:cNvPr id="16" name="TextBox 15"/>
          <p:cNvSpPr txBox="1"/>
          <p:nvPr/>
        </p:nvSpPr>
        <p:spPr>
          <a:xfrm>
            <a:off x="3569257" y="5052887"/>
            <a:ext cx="2005487" cy="400110"/>
          </a:xfrm>
          <a:prstGeom prst="rect">
            <a:avLst/>
          </a:prstGeom>
          <a:noFill/>
        </p:spPr>
        <p:txBody>
          <a:bodyPr wrap="square" rtlCol="0">
            <a:spAutoFit/>
          </a:bodyPr>
          <a:lstStyle/>
          <a:p>
            <a:pPr algn="ctr"/>
            <a:r>
              <a:rPr lang="en-US" sz="2000" dirty="0" smtClean="0"/>
              <a:t>Unit Testing</a:t>
            </a:r>
            <a:endParaRPr lang="en-US" sz="2000" dirty="0"/>
          </a:p>
        </p:txBody>
      </p:sp>
      <p:cxnSp>
        <p:nvCxnSpPr>
          <p:cNvPr id="17" name="Straight Connector 16"/>
          <p:cNvCxnSpPr/>
          <p:nvPr/>
        </p:nvCxnSpPr>
        <p:spPr>
          <a:xfrm>
            <a:off x="2328229" y="3352510"/>
            <a:ext cx="4479517"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19" name="Straight Connector 18"/>
          <p:cNvCxnSpPr/>
          <p:nvPr/>
        </p:nvCxnSpPr>
        <p:spPr>
          <a:xfrm flipV="1">
            <a:off x="1449038" y="4619466"/>
            <a:ext cx="6219465" cy="4088"/>
          </a:xfrm>
          <a:prstGeom prst="line">
            <a:avLst/>
          </a:prstGeom>
        </p:spPr>
        <p:style>
          <a:lnRef idx="1">
            <a:schemeClr val="accent5"/>
          </a:lnRef>
          <a:fillRef idx="0">
            <a:schemeClr val="accent5"/>
          </a:fillRef>
          <a:effectRef idx="0">
            <a:schemeClr val="accent5"/>
          </a:effectRef>
          <a:fontRef idx="minor">
            <a:schemeClr val="tx1"/>
          </a:fontRef>
        </p:style>
      </p:cxnSp>
      <p:sp>
        <p:nvSpPr>
          <p:cNvPr id="49" name="Title 48"/>
          <p:cNvSpPr>
            <a:spLocks noGrp="1"/>
          </p:cNvSpPr>
          <p:nvPr>
            <p:ph type="title"/>
          </p:nvPr>
        </p:nvSpPr>
        <p:spPr>
          <a:xfrm>
            <a:off x="457200" y="274638"/>
            <a:ext cx="2375751" cy="2151100"/>
          </a:xfrm>
        </p:spPr>
        <p:txBody>
          <a:bodyPr/>
          <a:lstStyle/>
          <a:p>
            <a:r>
              <a:rPr lang="en-US" dirty="0" smtClean="0"/>
              <a:t>Test Pyramid</a:t>
            </a:r>
            <a:endParaRPr lang="en-US" dirty="0"/>
          </a:p>
        </p:txBody>
      </p:sp>
    </p:spTree>
    <p:extLst>
      <p:ext uri="{BB962C8B-B14F-4D97-AF65-F5344CB8AC3E}">
        <p14:creationId xmlns:p14="http://schemas.microsoft.com/office/powerpoint/2010/main" val="13147152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What happens when you retrofit automated testing to a project?</a:t>
            </a:r>
            <a:endParaRPr lang="en-US" dirty="0"/>
          </a:p>
        </p:txBody>
      </p:sp>
    </p:spTree>
    <p:extLst>
      <p:ext uri="{BB962C8B-B14F-4D97-AF65-F5344CB8AC3E}">
        <p14:creationId xmlns:p14="http://schemas.microsoft.com/office/powerpoint/2010/main" val="2854983843"/>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457200" y="274639"/>
            <a:ext cx="3417756" cy="1532454"/>
          </a:xfrm>
        </p:spPr>
        <p:txBody>
          <a:bodyPr>
            <a:normAutofit/>
          </a:bodyPr>
          <a:lstStyle/>
          <a:p>
            <a:r>
              <a:rPr lang="en-US" dirty="0" smtClean="0"/>
              <a:t>Test</a:t>
            </a:r>
            <a:br>
              <a:rPr lang="en-US" dirty="0" smtClean="0"/>
            </a:br>
            <a:r>
              <a:rPr lang="en-US" dirty="0" smtClean="0"/>
              <a:t>Ice-cream</a:t>
            </a:r>
            <a:endParaRPr lang="en-US" dirty="0"/>
          </a:p>
        </p:txBody>
      </p:sp>
      <p:pic>
        <p:nvPicPr>
          <p:cNvPr id="9" name="Picture Placeholder 8" descr="softwaretestingicecreamconeantipattern.png"/>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l="-1000" t="-1" r="-649" b="-622"/>
          <a:stretch/>
        </p:blipFill>
        <p:spPr>
          <a:xfrm>
            <a:off x="3728423" y="264783"/>
            <a:ext cx="4981292" cy="6084464"/>
          </a:xfrm>
        </p:spPr>
      </p:pic>
      <p:sp>
        <p:nvSpPr>
          <p:cNvPr id="11" name="TextBox 10"/>
          <p:cNvSpPr txBox="1"/>
          <p:nvPr/>
        </p:nvSpPr>
        <p:spPr>
          <a:xfrm>
            <a:off x="341911" y="3793269"/>
            <a:ext cx="3321390" cy="1015663"/>
          </a:xfrm>
          <a:prstGeom prst="rect">
            <a:avLst/>
          </a:prstGeom>
          <a:noFill/>
        </p:spPr>
        <p:txBody>
          <a:bodyPr wrap="square" rtlCol="0">
            <a:spAutoFit/>
          </a:bodyPr>
          <a:lstStyle/>
          <a:p>
            <a:r>
              <a:rPr lang="en-US" sz="2000" dirty="0" smtClean="0"/>
              <a:t>Source:</a:t>
            </a:r>
          </a:p>
          <a:p>
            <a:r>
              <a:rPr lang="en-US" sz="2000" dirty="0" err="1" smtClean="0"/>
              <a:t>Alister</a:t>
            </a:r>
            <a:r>
              <a:rPr lang="en-US" sz="2000" dirty="0" smtClean="0"/>
              <a:t> Scott</a:t>
            </a:r>
          </a:p>
          <a:p>
            <a:r>
              <a:rPr lang="en-US" sz="2000" dirty="0"/>
              <a:t>http://</a:t>
            </a:r>
            <a:r>
              <a:rPr lang="en-US" sz="2000" dirty="0" err="1"/>
              <a:t>tiny.cc</a:t>
            </a:r>
            <a:r>
              <a:rPr lang="en-US" sz="2000" dirty="0"/>
              <a:t>/testing-pyramid</a:t>
            </a:r>
            <a:endParaRPr lang="en-US" sz="2000" dirty="0" smtClean="0"/>
          </a:p>
        </p:txBody>
      </p:sp>
    </p:spTree>
    <p:extLst>
      <p:ext uri="{BB962C8B-B14F-4D97-AF65-F5344CB8AC3E}">
        <p14:creationId xmlns:p14="http://schemas.microsoft.com/office/powerpoint/2010/main" val="177192797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What </a:t>
            </a:r>
            <a:r>
              <a:rPr lang="en-US" dirty="0" smtClean="0"/>
              <a:t>are the point of tests?</a:t>
            </a:r>
            <a:endParaRPr lang="en-US" dirty="0"/>
          </a:p>
        </p:txBody>
      </p:sp>
    </p:spTree>
    <p:extLst>
      <p:ext uri="{BB962C8B-B14F-4D97-AF65-F5344CB8AC3E}">
        <p14:creationId xmlns:p14="http://schemas.microsoft.com/office/powerpoint/2010/main" val="408604837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point of tests?</a:t>
            </a:r>
            <a:endParaRPr lang="en-US" dirty="0"/>
          </a:p>
        </p:txBody>
      </p:sp>
      <p:sp>
        <p:nvSpPr>
          <p:cNvPr id="3" name="Content Placeholder 2"/>
          <p:cNvSpPr>
            <a:spLocks noGrp="1"/>
          </p:cNvSpPr>
          <p:nvPr>
            <p:ph idx="1"/>
          </p:nvPr>
        </p:nvSpPr>
        <p:spPr/>
        <p:txBody>
          <a:bodyPr/>
          <a:lstStyle/>
          <a:p>
            <a:r>
              <a:rPr lang="en-US" dirty="0" smtClean="0"/>
              <a:t>To speed up and aid in code design and refactoring (unit tests).</a:t>
            </a:r>
          </a:p>
          <a:p>
            <a:r>
              <a:rPr lang="en-US" dirty="0" smtClean="0"/>
              <a:t>To give </a:t>
            </a:r>
            <a:r>
              <a:rPr lang="en-US" b="1" dirty="0" smtClean="0"/>
              <a:t>fast</a:t>
            </a:r>
            <a:r>
              <a:rPr lang="en-US" dirty="0" smtClean="0"/>
              <a:t> feedback to developers, flag problems while the developer is still thinking about the task.</a:t>
            </a:r>
          </a:p>
          <a:p>
            <a:r>
              <a:rPr lang="en-US" dirty="0" smtClean="0"/>
              <a:t>Making sure the product isn’t broken (user acceptance testers should be bored (not really!)).</a:t>
            </a:r>
            <a:endParaRPr lang="en-US" dirty="0"/>
          </a:p>
          <a:p>
            <a:endParaRPr lang="en-US" dirty="0"/>
          </a:p>
        </p:txBody>
      </p:sp>
    </p:spTree>
    <p:extLst>
      <p:ext uri="{BB962C8B-B14F-4D97-AF65-F5344CB8AC3E}">
        <p14:creationId xmlns:p14="http://schemas.microsoft.com/office/powerpoint/2010/main" val="39296746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351472"/>
            <a:ext cx="7772400" cy="4417506"/>
          </a:xfrm>
        </p:spPr>
        <p:txBody>
          <a:bodyPr/>
          <a:lstStyle/>
          <a:p>
            <a:r>
              <a:rPr lang="en-US" dirty="0" smtClean="0"/>
              <a:t>Where were we 6 months ago?</a:t>
            </a:r>
            <a:endParaRPr lang="en-US" dirty="0"/>
          </a:p>
        </p:txBody>
      </p:sp>
    </p:spTree>
    <p:extLst>
      <p:ext uri="{BB962C8B-B14F-4D97-AF65-F5344CB8AC3E}">
        <p14:creationId xmlns:p14="http://schemas.microsoft.com/office/powerpoint/2010/main" val="404887387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we 6 months ago?</a:t>
            </a:r>
            <a:endParaRPr lang="en-US" dirty="0"/>
          </a:p>
        </p:txBody>
      </p:sp>
      <p:sp>
        <p:nvSpPr>
          <p:cNvPr id="3" name="Content Placeholder 2"/>
          <p:cNvSpPr>
            <a:spLocks noGrp="1"/>
          </p:cNvSpPr>
          <p:nvPr>
            <p:ph idx="1"/>
          </p:nvPr>
        </p:nvSpPr>
        <p:spPr/>
        <p:txBody>
          <a:bodyPr/>
          <a:lstStyle/>
          <a:p>
            <a:r>
              <a:rPr lang="en-US" dirty="0" smtClean="0"/>
              <a:t>Lots of manual tests.</a:t>
            </a:r>
          </a:p>
          <a:p>
            <a:r>
              <a:rPr lang="en-US" dirty="0" smtClean="0"/>
              <a:t>No automated functional tests.</a:t>
            </a:r>
          </a:p>
          <a:p>
            <a:r>
              <a:rPr lang="en-US" dirty="0" smtClean="0"/>
              <a:t>Quite a few automated </a:t>
            </a:r>
            <a:r>
              <a:rPr lang="en-US" dirty="0" err="1" smtClean="0"/>
              <a:t>integrationish-unitish</a:t>
            </a:r>
            <a:r>
              <a:rPr lang="en-US" dirty="0" smtClean="0"/>
              <a:t> tests.</a:t>
            </a:r>
            <a:endParaRPr lang="en-US" dirty="0"/>
          </a:p>
          <a:p>
            <a:endParaRPr lang="en-US" dirty="0"/>
          </a:p>
        </p:txBody>
      </p:sp>
    </p:spTree>
    <p:extLst>
      <p:ext uri="{BB962C8B-B14F-4D97-AF65-F5344CB8AC3E}">
        <p14:creationId xmlns:p14="http://schemas.microsoft.com/office/powerpoint/2010/main" val="137182552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Where are we today?</a:t>
            </a:r>
            <a:endParaRPr lang="en-US" dirty="0"/>
          </a:p>
        </p:txBody>
      </p:sp>
    </p:spTree>
    <p:extLst>
      <p:ext uri="{BB962C8B-B14F-4D97-AF65-F5344CB8AC3E}">
        <p14:creationId xmlns:p14="http://schemas.microsoft.com/office/powerpoint/2010/main" val="2358147940"/>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8330" b="8381"/>
          <a:stretch/>
        </p:blipFill>
        <p:spPr>
          <a:xfrm>
            <a:off x="1" y="0"/>
            <a:ext cx="9148856" cy="6858000"/>
          </a:xfrm>
          <a:prstGeom prst="rect">
            <a:avLst/>
          </a:prstGeom>
        </p:spPr>
      </p:pic>
    </p:spTree>
    <p:extLst>
      <p:ext uri="{BB962C8B-B14F-4D97-AF65-F5344CB8AC3E}">
        <p14:creationId xmlns:p14="http://schemas.microsoft.com/office/powerpoint/2010/main" val="3384093727"/>
      </p:ext>
    </p:extLst>
  </p:cSld>
  <p:clrMapOvr>
    <a:masterClrMapping/>
  </p:clrMapOvr>
  <mc:AlternateContent xmlns:mc="http://schemas.openxmlformats.org/markup-compatibility/2006" xmlns:p14="http://schemas.microsoft.com/office/powerpoint/2010/main">
    <mc:Choice Requires="p14">
      <p:transition spd="slow" p14:dur="2000" advTm="26598"/>
    </mc:Choice>
    <mc:Fallback xmlns="">
      <p:transition xmlns:p14="http://schemas.microsoft.com/office/powerpoint/2010/main" spd="slow" advTm="26598"/>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we today?</a:t>
            </a:r>
            <a:endParaRPr lang="en-US" dirty="0"/>
          </a:p>
        </p:txBody>
      </p:sp>
      <p:sp>
        <p:nvSpPr>
          <p:cNvPr id="3" name="Content Placeholder 2"/>
          <p:cNvSpPr>
            <a:spLocks noGrp="1"/>
          </p:cNvSpPr>
          <p:nvPr>
            <p:ph idx="1"/>
          </p:nvPr>
        </p:nvSpPr>
        <p:spPr/>
        <p:txBody>
          <a:bodyPr/>
          <a:lstStyle/>
          <a:p>
            <a:r>
              <a:rPr lang="en-US" dirty="0" smtClean="0"/>
              <a:t>Lots of manual tests – but finding many fewer issues and less serious issues.</a:t>
            </a:r>
          </a:p>
          <a:p>
            <a:r>
              <a:rPr lang="en-US" dirty="0" smtClean="0"/>
              <a:t>Lots of automated functional tests.</a:t>
            </a:r>
          </a:p>
          <a:p>
            <a:r>
              <a:rPr lang="en-US" dirty="0" smtClean="0"/>
              <a:t>Lots of automated </a:t>
            </a:r>
            <a:r>
              <a:rPr lang="en-US" dirty="0" err="1" smtClean="0"/>
              <a:t>integrationish-unitish</a:t>
            </a:r>
            <a:r>
              <a:rPr lang="en-US" dirty="0" smtClean="0"/>
              <a:t> tests including…</a:t>
            </a:r>
          </a:p>
          <a:p>
            <a:r>
              <a:rPr lang="en-US" dirty="0" smtClean="0"/>
              <a:t>JavaScript tests of required in modules – see </a:t>
            </a:r>
            <a:r>
              <a:rPr lang="en-US" dirty="0" smtClean="0">
                <a:hlinkClick r:id="rId3"/>
              </a:rPr>
              <a:t>http://github.com/ftlabs</a:t>
            </a:r>
            <a:endParaRPr lang="en-US" dirty="0"/>
          </a:p>
        </p:txBody>
      </p:sp>
    </p:spTree>
    <p:extLst>
      <p:ext uri="{BB962C8B-B14F-4D97-AF65-F5344CB8AC3E}">
        <p14:creationId xmlns:p14="http://schemas.microsoft.com/office/powerpoint/2010/main" val="421528533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Functional testing</a:t>
            </a:r>
            <a:endParaRPr lang="en-US" dirty="0"/>
          </a:p>
        </p:txBody>
      </p:sp>
    </p:spTree>
    <p:extLst>
      <p:ext uri="{BB962C8B-B14F-4D97-AF65-F5344CB8AC3E}">
        <p14:creationId xmlns:p14="http://schemas.microsoft.com/office/powerpoint/2010/main" val="289304587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testing</a:t>
            </a:r>
            <a:endParaRPr lang="en-US" dirty="0"/>
          </a:p>
        </p:txBody>
      </p:sp>
      <p:sp>
        <p:nvSpPr>
          <p:cNvPr id="3" name="Content Placeholder 2"/>
          <p:cNvSpPr>
            <a:spLocks noGrp="1"/>
          </p:cNvSpPr>
          <p:nvPr>
            <p:ph idx="1"/>
          </p:nvPr>
        </p:nvSpPr>
        <p:spPr/>
        <p:txBody>
          <a:bodyPr/>
          <a:lstStyle/>
          <a:p>
            <a:r>
              <a:rPr lang="en-US" dirty="0" err="1" smtClean="0"/>
              <a:t>Webdriver</a:t>
            </a:r>
            <a:r>
              <a:rPr lang="en-US" dirty="0"/>
              <a:t/>
            </a:r>
            <a:br>
              <a:rPr lang="en-US" dirty="0"/>
            </a:br>
            <a:r>
              <a:rPr lang="en-US" dirty="0" smtClean="0">
                <a:hlinkClick r:id="rId3"/>
              </a:rPr>
              <a:t>http</a:t>
            </a:r>
            <a:r>
              <a:rPr lang="en-US" dirty="0">
                <a:hlinkClick r:id="rId3"/>
              </a:rPr>
              <a:t>://docs.seleniumhq.org/projects/</a:t>
            </a:r>
            <a:r>
              <a:rPr lang="en-US" dirty="0" smtClean="0">
                <a:hlinkClick r:id="rId3"/>
              </a:rPr>
              <a:t>webdriver/</a:t>
            </a:r>
            <a:endParaRPr lang="en-US" dirty="0" smtClean="0"/>
          </a:p>
          <a:p>
            <a:r>
              <a:rPr lang="en-US" dirty="0" smtClean="0"/>
              <a:t>Test in browsers, most of the problems we used to catch manually were cross-platform.</a:t>
            </a:r>
          </a:p>
          <a:p>
            <a:r>
              <a:rPr lang="en-US" dirty="0" smtClean="0"/>
              <a:t>Tests are written in Java but could have been most languages.</a:t>
            </a:r>
            <a:endParaRPr lang="en-US" dirty="0"/>
          </a:p>
        </p:txBody>
      </p:sp>
    </p:spTree>
    <p:extLst>
      <p:ext uri="{BB962C8B-B14F-4D97-AF65-F5344CB8AC3E}">
        <p14:creationId xmlns:p14="http://schemas.microsoft.com/office/powerpoint/2010/main" val="34747700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398739"/>
            <a:ext cx="7772400" cy="4370239"/>
          </a:xfrm>
        </p:spPr>
        <p:txBody>
          <a:bodyPr/>
          <a:lstStyle/>
          <a:p>
            <a:r>
              <a:rPr lang="en-US" dirty="0" smtClean="0"/>
              <a:t>When do we test?</a:t>
            </a:r>
            <a:endParaRPr lang="en-US" dirty="0"/>
          </a:p>
        </p:txBody>
      </p:sp>
    </p:spTree>
    <p:extLst>
      <p:ext uri="{BB962C8B-B14F-4D97-AF65-F5344CB8AC3E}">
        <p14:creationId xmlns:p14="http://schemas.microsoft.com/office/powerpoint/2010/main" val="391800130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do we test?</a:t>
            </a:r>
            <a:endParaRPr lang="en-US" dirty="0"/>
          </a:p>
        </p:txBody>
      </p:sp>
      <p:sp>
        <p:nvSpPr>
          <p:cNvPr id="3" name="Content Placeholder 2"/>
          <p:cNvSpPr>
            <a:spLocks noGrp="1"/>
          </p:cNvSpPr>
          <p:nvPr>
            <p:ph idx="1"/>
          </p:nvPr>
        </p:nvSpPr>
        <p:spPr/>
        <p:txBody>
          <a:bodyPr/>
          <a:lstStyle/>
          <a:p>
            <a:r>
              <a:rPr lang="en-US" dirty="0" smtClean="0"/>
              <a:t>Before a commit is merged into the main branch.</a:t>
            </a:r>
            <a:endParaRPr lang="en-US" dirty="0"/>
          </a:p>
          <a:p>
            <a:r>
              <a:rPr lang="en-US" dirty="0" smtClean="0"/>
              <a:t>When the main branch changes, and periodically outside working hours.</a:t>
            </a:r>
          </a:p>
          <a:p>
            <a:r>
              <a:rPr lang="en-US" dirty="0" smtClean="0"/>
              <a:t>Hourly against the live product.</a:t>
            </a:r>
            <a:endParaRPr lang="en-US" dirty="0"/>
          </a:p>
        </p:txBody>
      </p:sp>
    </p:spTree>
    <p:extLst>
      <p:ext uri="{BB962C8B-B14F-4D97-AF65-F5344CB8AC3E}">
        <p14:creationId xmlns:p14="http://schemas.microsoft.com/office/powerpoint/2010/main" val="86588112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565755"/>
            <a:ext cx="7772400" cy="4203223"/>
          </a:xfrm>
        </p:spPr>
        <p:txBody>
          <a:bodyPr/>
          <a:lstStyle/>
          <a:p>
            <a:r>
              <a:rPr lang="en-US" dirty="0" smtClean="0"/>
              <a:t>Where do we want to go?</a:t>
            </a:r>
            <a:endParaRPr lang="en-US" dirty="0"/>
          </a:p>
        </p:txBody>
      </p:sp>
    </p:spTree>
    <p:extLst>
      <p:ext uri="{BB962C8B-B14F-4D97-AF65-F5344CB8AC3E}">
        <p14:creationId xmlns:p14="http://schemas.microsoft.com/office/powerpoint/2010/main" val="91844845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do we want to go?</a:t>
            </a:r>
            <a:endParaRPr lang="en-US" dirty="0"/>
          </a:p>
        </p:txBody>
      </p:sp>
      <p:sp>
        <p:nvSpPr>
          <p:cNvPr id="3" name="Content Placeholder 2"/>
          <p:cNvSpPr>
            <a:spLocks noGrp="1"/>
          </p:cNvSpPr>
          <p:nvPr>
            <p:ph idx="1"/>
          </p:nvPr>
        </p:nvSpPr>
        <p:spPr/>
        <p:txBody>
          <a:bodyPr/>
          <a:lstStyle/>
          <a:p>
            <a:r>
              <a:rPr lang="en-US" dirty="0" smtClean="0"/>
              <a:t>Continuous delivery – removing artificial blocking relationships between features.</a:t>
            </a:r>
          </a:p>
          <a:p>
            <a:r>
              <a:rPr lang="en-US" dirty="0" smtClean="0"/>
              <a:t>Parallel testing on many devices.</a:t>
            </a:r>
          </a:p>
          <a:p>
            <a:r>
              <a:rPr lang="en-US" dirty="0" smtClean="0"/>
              <a:t>A set of super fast code tests that runs whenever a developer hits save.</a:t>
            </a:r>
          </a:p>
          <a:p>
            <a:r>
              <a:rPr lang="en-US" dirty="0" smtClean="0"/>
              <a:t>Total regression coverage, never hear about a problem from an external source twice.</a:t>
            </a:r>
            <a:endParaRPr lang="en-US" dirty="0"/>
          </a:p>
          <a:p>
            <a:endParaRPr lang="en-US" dirty="0"/>
          </a:p>
        </p:txBody>
      </p:sp>
    </p:spTree>
    <p:extLst>
      <p:ext uri="{BB962C8B-B14F-4D97-AF65-F5344CB8AC3E}">
        <p14:creationId xmlns:p14="http://schemas.microsoft.com/office/powerpoint/2010/main" val="87153297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Summary</a:t>
            </a:r>
            <a:endParaRPr lang="en-US" dirty="0"/>
          </a:p>
        </p:txBody>
      </p:sp>
    </p:spTree>
    <p:extLst>
      <p:ext uri="{BB962C8B-B14F-4D97-AF65-F5344CB8AC3E}">
        <p14:creationId xmlns:p14="http://schemas.microsoft.com/office/powerpoint/2010/main" val="142703421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Testing is good.</a:t>
            </a:r>
          </a:p>
          <a:p>
            <a:r>
              <a:rPr lang="en-US" dirty="0" smtClean="0"/>
              <a:t>Automate what you can automate (without going nuts).</a:t>
            </a:r>
          </a:p>
          <a:p>
            <a:r>
              <a:rPr lang="en-US" dirty="0" smtClean="0"/>
              <a:t>Pyramids are better than ice-cream,</a:t>
            </a:r>
          </a:p>
          <a:p>
            <a:r>
              <a:rPr lang="en-US" dirty="0" smtClean="0"/>
              <a:t>Manual testers should never be bored, give them the interesting stuff that a computer just can’t do.</a:t>
            </a:r>
            <a:endParaRPr lang="en-US" dirty="0"/>
          </a:p>
          <a:p>
            <a:pPr marL="0" indent="0">
              <a:buNone/>
            </a:pPr>
            <a:endParaRPr lang="en-US" dirty="0" smtClean="0"/>
          </a:p>
        </p:txBody>
      </p:sp>
    </p:spTree>
    <p:extLst>
      <p:ext uri="{BB962C8B-B14F-4D97-AF65-F5344CB8AC3E}">
        <p14:creationId xmlns:p14="http://schemas.microsoft.com/office/powerpoint/2010/main" val="29584615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and resources</a:t>
            </a:r>
            <a:endParaRPr lang="en-US" dirty="0"/>
          </a:p>
        </p:txBody>
      </p:sp>
      <p:sp>
        <p:nvSpPr>
          <p:cNvPr id="3" name="Content Placeholder 2"/>
          <p:cNvSpPr>
            <a:spLocks noGrp="1"/>
          </p:cNvSpPr>
          <p:nvPr>
            <p:ph idx="1"/>
          </p:nvPr>
        </p:nvSpPr>
        <p:spPr/>
        <p:txBody>
          <a:bodyPr>
            <a:normAutofit/>
          </a:bodyPr>
          <a:lstStyle/>
          <a:p>
            <a:r>
              <a:rPr lang="en-US" dirty="0"/>
              <a:t>Open source </a:t>
            </a:r>
            <a:r>
              <a:rPr lang="en-US" dirty="0" smtClean="0"/>
              <a:t>libraries</a:t>
            </a:r>
            <a:br>
              <a:rPr lang="en-US" dirty="0" smtClean="0"/>
            </a:br>
            <a:r>
              <a:rPr lang="en-US" dirty="0" smtClean="0">
                <a:hlinkClick r:id="rId3"/>
              </a:rPr>
              <a:t>http</a:t>
            </a:r>
            <a:r>
              <a:rPr lang="en-US" dirty="0">
                <a:hlinkClick r:id="rId3"/>
              </a:rPr>
              <a:t>://github.com/</a:t>
            </a:r>
            <a:r>
              <a:rPr lang="en-US" dirty="0" smtClean="0">
                <a:hlinkClick r:id="rId3"/>
              </a:rPr>
              <a:t>ftlabs</a:t>
            </a:r>
            <a:endParaRPr lang="en-US" dirty="0" smtClean="0"/>
          </a:p>
          <a:p>
            <a:r>
              <a:rPr lang="en-US" dirty="0" smtClean="0"/>
              <a:t>Tutorials </a:t>
            </a:r>
            <a:r>
              <a:rPr lang="en-US" dirty="0" smtClean="0"/>
              <a:t>and articles </a:t>
            </a:r>
            <a:br>
              <a:rPr lang="en-US" dirty="0" smtClean="0"/>
            </a:br>
            <a:r>
              <a:rPr lang="en-US" dirty="0" smtClean="0">
                <a:hlinkClick r:id="rId4"/>
              </a:rPr>
              <a:t>http://</a:t>
            </a:r>
            <a:r>
              <a:rPr lang="en-US" dirty="0" smtClean="0">
                <a:hlinkClick r:id="rId4"/>
              </a:rPr>
              <a:t>labs.ft.com</a:t>
            </a:r>
            <a:endParaRPr lang="en-US" dirty="0" smtClean="0"/>
          </a:p>
          <a:p>
            <a:r>
              <a:rPr lang="en-US" dirty="0" smtClean="0"/>
              <a:t>On </a:t>
            </a:r>
            <a:r>
              <a:rPr lang="en-US" dirty="0"/>
              <a:t>device testing</a:t>
            </a:r>
            <a:br>
              <a:rPr lang="en-US" dirty="0"/>
            </a:br>
            <a:r>
              <a:rPr lang="en-US" dirty="0">
                <a:hlinkClick r:id="rId5"/>
              </a:rPr>
              <a:t>http://appium.io</a:t>
            </a:r>
            <a:r>
              <a:rPr lang="en-US" dirty="0" smtClean="0">
                <a:hlinkClick r:id="rId5"/>
              </a:rPr>
              <a:t>/</a:t>
            </a:r>
            <a:r>
              <a:rPr lang="en-US" dirty="0"/>
              <a:t/>
            </a:r>
            <a:br>
              <a:rPr lang="en-US" dirty="0"/>
            </a:br>
            <a:r>
              <a:rPr lang="en-US" dirty="0">
                <a:hlinkClick r:id="rId6"/>
              </a:rPr>
              <a:t>http://ios-driver.github.io/ios-driver</a:t>
            </a:r>
            <a:r>
              <a:rPr lang="en-US" dirty="0" smtClean="0">
                <a:hlinkClick r:id="rId6"/>
              </a:rPr>
              <a:t>/</a:t>
            </a:r>
            <a:r>
              <a:rPr lang="en-US" dirty="0"/>
              <a:t/>
            </a:r>
            <a:br>
              <a:rPr lang="en-US" dirty="0"/>
            </a:br>
            <a:r>
              <a:rPr lang="en-US" dirty="0">
                <a:hlinkClick r:id="rId7"/>
              </a:rPr>
              <a:t>http://selendroid.io</a:t>
            </a:r>
            <a:r>
              <a:rPr lang="en-US" dirty="0" smtClean="0">
                <a:hlinkClick r:id="rId7"/>
              </a:rPr>
              <a:t>/</a:t>
            </a:r>
            <a:endParaRPr lang="en-US" dirty="0" smtClean="0"/>
          </a:p>
          <a:p>
            <a:pPr marL="0" indent="0">
              <a:buNone/>
            </a:pPr>
            <a:endParaRPr lang="en-US" dirty="0"/>
          </a:p>
        </p:txBody>
      </p:sp>
    </p:spTree>
    <p:extLst>
      <p:ext uri="{BB962C8B-B14F-4D97-AF65-F5344CB8AC3E}">
        <p14:creationId xmlns:p14="http://schemas.microsoft.com/office/powerpoint/2010/main" val="342198982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3"/>
          <a:srcRect t="18711" b="18711"/>
          <a:stretch>
            <a:fillRect/>
          </a:stretch>
        </p:blipFill>
        <p:spPr/>
      </p:pic>
      <p:sp>
        <p:nvSpPr>
          <p:cNvPr id="3" name="Title 2"/>
          <p:cNvSpPr>
            <a:spLocks noGrp="1"/>
          </p:cNvSpPr>
          <p:nvPr>
            <p:ph type="title"/>
          </p:nvPr>
        </p:nvSpPr>
        <p:spPr>
          <a:xfrm>
            <a:off x="0" y="4811257"/>
            <a:ext cx="4547022" cy="566738"/>
          </a:xfrm>
        </p:spPr>
        <p:txBody>
          <a:bodyPr lIns="180000"/>
          <a:lstStyle/>
          <a:p>
            <a:r>
              <a:rPr lang="en-US" dirty="0" smtClean="0"/>
              <a:t>Welcome back to the web</a:t>
            </a:r>
            <a:endParaRPr lang="en-US" dirty="0"/>
          </a:p>
        </p:txBody>
      </p:sp>
      <p:sp>
        <p:nvSpPr>
          <p:cNvPr id="4" name="Text Placeholder 3"/>
          <p:cNvSpPr>
            <a:spLocks noGrp="1"/>
          </p:cNvSpPr>
          <p:nvPr>
            <p:ph type="body" sz="half" idx="2"/>
          </p:nvPr>
        </p:nvSpPr>
        <p:spPr>
          <a:xfrm>
            <a:off x="0" y="5367338"/>
            <a:ext cx="4547022" cy="804862"/>
          </a:xfrm>
        </p:spPr>
        <p:txBody>
          <a:bodyPr lIns="180000"/>
          <a:lstStyle/>
          <a:p>
            <a:r>
              <a:rPr lang="en-US" dirty="0" smtClean="0"/>
              <a:t>The FT web app provides a touch </a:t>
            </a:r>
            <a:r>
              <a:rPr lang="en-US" dirty="0" err="1" smtClean="0"/>
              <a:t>optimised</a:t>
            </a:r>
            <a:r>
              <a:rPr lang="en-US" dirty="0" smtClean="0"/>
              <a:t> user experience.</a:t>
            </a:r>
            <a:endParaRPr lang="en-US" dirty="0"/>
          </a:p>
        </p:txBody>
      </p:sp>
      <p:sp>
        <p:nvSpPr>
          <p:cNvPr id="6" name="Rectangle 5"/>
          <p:cNvSpPr/>
          <p:nvPr/>
        </p:nvSpPr>
        <p:spPr>
          <a:xfrm>
            <a:off x="0" y="6172201"/>
            <a:ext cx="4547022" cy="104975"/>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1729139"/>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2741" y="1604002"/>
            <a:ext cx="6280436" cy="750261"/>
          </a:xfrm>
        </p:spPr>
        <p:txBody>
          <a:bodyPr>
            <a:normAutofit/>
          </a:bodyPr>
          <a:lstStyle/>
          <a:p>
            <a:r>
              <a:rPr lang="en-US" sz="3600" dirty="0" smtClean="0">
                <a:solidFill>
                  <a:srgbClr val="FFF5E9"/>
                </a:solidFill>
              </a:rPr>
              <a:t>Thanks!</a:t>
            </a:r>
            <a:endParaRPr lang="en-US" sz="3600" dirty="0">
              <a:solidFill>
                <a:srgbClr val="FFF5E9"/>
              </a:solidFill>
            </a:endParaRPr>
          </a:p>
        </p:txBody>
      </p:sp>
      <p:sp>
        <p:nvSpPr>
          <p:cNvPr id="3" name="Subtitle 2"/>
          <p:cNvSpPr>
            <a:spLocks noGrp="1"/>
          </p:cNvSpPr>
          <p:nvPr>
            <p:ph type="subTitle" idx="1"/>
          </p:nvPr>
        </p:nvSpPr>
        <p:spPr>
          <a:xfrm>
            <a:off x="3252741" y="3022974"/>
            <a:ext cx="6400800" cy="1263876"/>
          </a:xfrm>
        </p:spPr>
        <p:txBody>
          <a:bodyPr>
            <a:normAutofit/>
          </a:bodyPr>
          <a:lstStyle/>
          <a:p>
            <a:r>
              <a:rPr lang="en-US" sz="2600" dirty="0" smtClean="0">
                <a:solidFill>
                  <a:srgbClr val="FFF5E9"/>
                </a:solidFill>
                <a:latin typeface="Houschka Pro DemiBold"/>
                <a:cs typeface="Houschka Pro DemiBold"/>
              </a:rPr>
              <a:t>Jim Cresswell</a:t>
            </a:r>
          </a:p>
          <a:p>
            <a:r>
              <a:rPr lang="en-US" sz="2600" dirty="0" err="1">
                <a:solidFill>
                  <a:srgbClr val="FFF5E9"/>
                </a:solidFill>
                <a:latin typeface="Houschka Pro DemiBold"/>
                <a:cs typeface="Houschka Pro DemiBold"/>
              </a:rPr>
              <a:t>j</a:t>
            </a:r>
            <a:r>
              <a:rPr lang="en-US" sz="2600" dirty="0" err="1" smtClean="0">
                <a:solidFill>
                  <a:srgbClr val="FFF5E9"/>
                </a:solidFill>
                <a:latin typeface="Houschka Pro DemiBold"/>
                <a:cs typeface="Houschka Pro DemiBold"/>
              </a:rPr>
              <a:t>im</a:t>
            </a:r>
            <a:r>
              <a:rPr lang="en-US" sz="2600" dirty="0" err="1" smtClean="0">
                <a:solidFill>
                  <a:srgbClr val="FFF5E9"/>
                </a:solidFill>
                <a:latin typeface="Houschka Pro DemiBold"/>
                <a:cs typeface="Houschka Pro DemiBold"/>
              </a:rPr>
              <a:t>.cresswell@ft.com</a:t>
            </a:r>
            <a:r>
              <a:rPr lang="en-US" sz="2600" dirty="0" smtClean="0">
                <a:solidFill>
                  <a:srgbClr val="FFF5E9"/>
                </a:solidFill>
                <a:latin typeface="Houschka Pro DemiBold"/>
                <a:cs typeface="Houschka Pro DemiBold"/>
              </a:rPr>
              <a:t>, @</a:t>
            </a:r>
            <a:r>
              <a:rPr lang="en-US" sz="2600" dirty="0" err="1" smtClean="0">
                <a:solidFill>
                  <a:srgbClr val="FFF5E9"/>
                </a:solidFill>
                <a:latin typeface="Houschka Pro DemiBold"/>
                <a:cs typeface="Houschka Pro DemiBold"/>
              </a:rPr>
              <a:t>J</a:t>
            </a:r>
            <a:r>
              <a:rPr lang="en-US" sz="2600" dirty="0" err="1" smtClean="0">
                <a:solidFill>
                  <a:srgbClr val="FFF5E9"/>
                </a:solidFill>
                <a:latin typeface="Houschka Pro DemiBold"/>
                <a:cs typeface="Houschka Pro DemiBold"/>
              </a:rPr>
              <a:t>imCresswell</a:t>
            </a:r>
            <a:r>
              <a:rPr lang="en-US" sz="2600" dirty="0" smtClean="0">
                <a:solidFill>
                  <a:srgbClr val="FFF5E9"/>
                </a:solidFill>
                <a:latin typeface="Houschka Pro DemiBold"/>
                <a:cs typeface="Houschka Pro DemiBold"/>
              </a:rPr>
              <a:t>)</a:t>
            </a:r>
          </a:p>
        </p:txBody>
      </p:sp>
      <p:sp>
        <p:nvSpPr>
          <p:cNvPr id="5" name="Rectangle 4"/>
          <p:cNvSpPr/>
          <p:nvPr/>
        </p:nvSpPr>
        <p:spPr>
          <a:xfrm>
            <a:off x="3252741" y="4955561"/>
            <a:ext cx="5977653" cy="954107"/>
          </a:xfrm>
          <a:prstGeom prst="rect">
            <a:avLst/>
          </a:prstGeom>
        </p:spPr>
        <p:txBody>
          <a:bodyPr wrap="square">
            <a:spAutoFit/>
          </a:bodyPr>
          <a:lstStyle/>
          <a:p>
            <a:r>
              <a:rPr lang="en-US" sz="2800" dirty="0">
                <a:solidFill>
                  <a:srgbClr val="FFF5E9"/>
                </a:solidFill>
              </a:rPr>
              <a:t>Sound like fun</a:t>
            </a:r>
            <a:r>
              <a:rPr lang="en-US" sz="2800" dirty="0" smtClean="0">
                <a:solidFill>
                  <a:srgbClr val="FFF5E9"/>
                </a:solidFill>
              </a:rPr>
              <a:t>?</a:t>
            </a:r>
          </a:p>
          <a:p>
            <a:r>
              <a:rPr lang="en-US" sz="2800" dirty="0" err="1" smtClean="0">
                <a:solidFill>
                  <a:srgbClr val="FFF5E9"/>
                </a:solidFill>
                <a:latin typeface="Houschka Pro DemiBold"/>
                <a:cs typeface="Houschka Pro DemiBold"/>
              </a:rPr>
              <a:t>labs.ft.com</a:t>
            </a:r>
            <a:r>
              <a:rPr lang="en-US" sz="2800" dirty="0" smtClean="0">
                <a:solidFill>
                  <a:srgbClr val="FFF5E9"/>
                </a:solidFill>
                <a:latin typeface="Houschka Pro DemiBold"/>
                <a:cs typeface="Houschka Pro DemiBold"/>
              </a:rPr>
              <a:t>/jobs</a:t>
            </a:r>
            <a:endParaRPr lang="en-US" sz="2800" dirty="0">
              <a:solidFill>
                <a:srgbClr val="FFF5E9"/>
              </a:solidFill>
              <a:latin typeface="Houschka Pro DemiBold"/>
              <a:cs typeface="Houschka Pro DemiBold"/>
            </a:endParaRPr>
          </a:p>
        </p:txBody>
      </p:sp>
    </p:spTree>
    <p:extLst>
      <p:ext uri="{BB962C8B-B14F-4D97-AF65-F5344CB8AC3E}">
        <p14:creationId xmlns:p14="http://schemas.microsoft.com/office/powerpoint/2010/main" val="2506194853"/>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ipad-device2.png"/>
          <p:cNvPicPr>
            <a:picLocks noGrp="1" noChangeAspect="1"/>
          </p:cNvPicPr>
          <p:nvPr>
            <p:ph type="pic" idx="4294967295"/>
          </p:nvPr>
        </p:nvPicPr>
        <p:blipFill>
          <a:blip r:embed="rId3">
            <a:extLst>
              <a:ext uri="{28A0092B-C50C-407E-A947-70E740481C1C}">
                <a14:useLocalDpi xmlns:a14="http://schemas.microsoft.com/office/drawing/2010/main" val="0"/>
              </a:ext>
            </a:extLst>
          </a:blip>
          <a:srcRect l="-76701" r="-76701"/>
          <a:stretch>
            <a:fillRect/>
          </a:stretch>
        </p:blipFill>
        <p:spPr>
          <a:xfrm>
            <a:off x="-1561684" y="341882"/>
            <a:ext cx="11904744" cy="6381806"/>
          </a:xfrm>
        </p:spPr>
      </p:pic>
    </p:spTree>
    <p:extLst>
      <p:ext uri="{BB962C8B-B14F-4D97-AF65-F5344CB8AC3E}">
        <p14:creationId xmlns:p14="http://schemas.microsoft.com/office/powerpoint/2010/main" val="539304073"/>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a:t>a</a:t>
            </a:r>
            <a:r>
              <a:rPr lang="en-US" dirty="0" smtClean="0"/>
              <a:t>pp.ft.com– same code everywhere.</a:t>
            </a:r>
            <a:endParaRPr lang="en-US" dirty="0"/>
          </a:p>
        </p:txBody>
      </p:sp>
    </p:spTree>
    <p:extLst>
      <p:ext uri="{BB962C8B-B14F-4D97-AF65-F5344CB8AC3E}">
        <p14:creationId xmlns:p14="http://schemas.microsoft.com/office/powerpoint/2010/main" val="23489705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a:t>
            </a:r>
            <a:r>
              <a:rPr lang="en-US" dirty="0" smtClean="0"/>
              <a:t>pp.ft.com– same code everywhere</a:t>
            </a:r>
            <a:endParaRPr lang="en-US" dirty="0"/>
          </a:p>
        </p:txBody>
      </p:sp>
      <p:sp>
        <p:nvSpPr>
          <p:cNvPr id="3" name="Content Placeholder 2"/>
          <p:cNvSpPr>
            <a:spLocks noGrp="1"/>
          </p:cNvSpPr>
          <p:nvPr>
            <p:ph idx="1"/>
          </p:nvPr>
        </p:nvSpPr>
        <p:spPr/>
        <p:txBody>
          <a:bodyPr/>
          <a:lstStyle/>
          <a:p>
            <a:r>
              <a:rPr lang="en-US" dirty="0" smtClean="0"/>
              <a:t>Main platforms</a:t>
            </a:r>
          </a:p>
          <a:p>
            <a:pPr lvl="1"/>
            <a:r>
              <a:rPr lang="en-US" dirty="0" err="1" smtClean="0"/>
              <a:t>iOS</a:t>
            </a:r>
            <a:r>
              <a:rPr lang="en-US" dirty="0" smtClean="0"/>
              <a:t> - iPhone and </a:t>
            </a:r>
            <a:r>
              <a:rPr lang="en-US" dirty="0" err="1" smtClean="0"/>
              <a:t>iPad</a:t>
            </a:r>
            <a:r>
              <a:rPr lang="en-US" dirty="0" smtClean="0"/>
              <a:t> – </a:t>
            </a:r>
            <a:r>
              <a:rPr lang="en-US" dirty="0" err="1" smtClean="0"/>
              <a:t>fullscreen</a:t>
            </a:r>
            <a:r>
              <a:rPr lang="en-US" dirty="0" smtClean="0"/>
              <a:t> web app</a:t>
            </a:r>
          </a:p>
          <a:p>
            <a:pPr lvl="1"/>
            <a:r>
              <a:rPr lang="en-US" dirty="0" smtClean="0"/>
              <a:t>Android - thin native wrapper</a:t>
            </a:r>
          </a:p>
          <a:p>
            <a:pPr lvl="1"/>
            <a:r>
              <a:rPr lang="en-US" dirty="0" smtClean="0"/>
              <a:t>Windows 8 – thin HTML5 wrapper</a:t>
            </a:r>
          </a:p>
          <a:p>
            <a:r>
              <a:rPr lang="en-US" dirty="0" smtClean="0"/>
              <a:t>Beta platforms</a:t>
            </a:r>
          </a:p>
          <a:p>
            <a:pPr lvl="1"/>
            <a:r>
              <a:rPr lang="en-US" dirty="0" smtClean="0"/>
              <a:t>Most modern mobile and desktop browsers</a:t>
            </a:r>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362514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FT Labs</a:t>
            </a:r>
            <a:br>
              <a:rPr lang="en-US" dirty="0" smtClean="0"/>
            </a:br>
            <a:r>
              <a:rPr lang="en-US" dirty="0"/>
              <a:t/>
            </a:r>
            <a:br>
              <a:rPr lang="en-US" dirty="0"/>
            </a:br>
            <a:r>
              <a:rPr lang="en-US" dirty="0" err="1" smtClean="0"/>
              <a:t>labs.ft.com</a:t>
            </a:r>
            <a:r>
              <a:rPr lang="en-US" dirty="0" smtClean="0"/>
              <a:t/>
            </a:r>
            <a:br>
              <a:rPr lang="en-US" dirty="0" smtClean="0"/>
            </a:br>
            <a:r>
              <a:rPr lang="en-US" dirty="0"/>
              <a:t/>
            </a:r>
            <a:br>
              <a:rPr lang="en-US" dirty="0"/>
            </a:br>
            <a:r>
              <a:rPr lang="en-US" dirty="0" err="1" smtClean="0"/>
              <a:t>github.com</a:t>
            </a:r>
            <a:r>
              <a:rPr lang="en-US" dirty="0"/>
              <a:t>/</a:t>
            </a:r>
            <a:r>
              <a:rPr lang="en-US" dirty="0" err="1" smtClean="0"/>
              <a:t>ftlabs</a:t>
            </a:r>
            <a:r>
              <a:rPr lang="en-US" dirty="0" smtClean="0"/>
              <a:t/>
            </a:r>
            <a:br>
              <a:rPr lang="en-US" dirty="0" smtClean="0"/>
            </a:br>
            <a:r>
              <a:rPr lang="en-US" dirty="0"/>
              <a:t/>
            </a:r>
            <a:br>
              <a:rPr lang="en-US" dirty="0"/>
            </a:br>
            <a:r>
              <a:rPr lang="en-US" dirty="0" smtClean="0"/>
              <a:t>@</a:t>
            </a:r>
            <a:r>
              <a:rPr lang="en-US" dirty="0" err="1" smtClean="0"/>
              <a:t>ftlabs</a:t>
            </a:r>
            <a:endParaRPr lang="en-US" dirty="0"/>
          </a:p>
        </p:txBody>
      </p:sp>
    </p:spTree>
    <p:extLst>
      <p:ext uri="{BB962C8B-B14F-4D97-AF65-F5344CB8AC3E}">
        <p14:creationId xmlns:p14="http://schemas.microsoft.com/office/powerpoint/2010/main" val="5153111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t>
            </a:r>
            <a:r>
              <a:rPr lang="en-US" dirty="0" smtClean="0"/>
              <a:t>online numbers</a:t>
            </a:r>
            <a:endParaRPr lang="en-US" dirty="0"/>
          </a:p>
        </p:txBody>
      </p:sp>
      <p:sp>
        <p:nvSpPr>
          <p:cNvPr id="3" name="Content Placeholder 2"/>
          <p:cNvSpPr>
            <a:spLocks noGrp="1"/>
          </p:cNvSpPr>
          <p:nvPr>
            <p:ph idx="1"/>
          </p:nvPr>
        </p:nvSpPr>
        <p:spPr/>
        <p:txBody>
          <a:bodyPr/>
          <a:lstStyle/>
          <a:p>
            <a:r>
              <a:rPr lang="en-US" dirty="0" smtClean="0"/>
              <a:t>The FT app has over 4 million users [subscribers and anonymous].</a:t>
            </a:r>
          </a:p>
          <a:p>
            <a:r>
              <a:rPr lang="en-US" dirty="0" smtClean="0"/>
              <a:t>“[Digital] </a:t>
            </a:r>
            <a:r>
              <a:rPr lang="en-US" dirty="0"/>
              <a:t>s</a:t>
            </a:r>
            <a:r>
              <a:rPr lang="en-US" dirty="0" smtClean="0"/>
              <a:t>ubscribers </a:t>
            </a:r>
            <a:r>
              <a:rPr lang="en-US" dirty="0"/>
              <a:t>increasing 24% year on year to almost </a:t>
            </a:r>
            <a:r>
              <a:rPr lang="en-US" dirty="0" smtClean="0"/>
              <a:t>387,000.”</a:t>
            </a:r>
          </a:p>
          <a:p>
            <a:r>
              <a:rPr lang="en-US" dirty="0" smtClean="0"/>
              <a:t>“Mobile </a:t>
            </a:r>
            <a:r>
              <a:rPr lang="en-US" dirty="0"/>
              <a:t>devices now generate 60% of </a:t>
            </a:r>
            <a:r>
              <a:rPr lang="en-US" dirty="0" smtClean="0"/>
              <a:t>[digital] subscriber </a:t>
            </a:r>
            <a:r>
              <a:rPr lang="en-US" dirty="0"/>
              <a:t>consumption, 40% of total traffic and a quarter of new digital subscriptions</a:t>
            </a:r>
            <a:r>
              <a:rPr lang="en-US" dirty="0" smtClean="0"/>
              <a:t>.”</a:t>
            </a:r>
          </a:p>
          <a:p>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4806524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t>
            </a:r>
            <a:r>
              <a:rPr lang="en-US" dirty="0" smtClean="0"/>
              <a:t>app architecture</a:t>
            </a:r>
            <a:endParaRPr lang="en-US" dirty="0"/>
          </a:p>
        </p:txBody>
      </p:sp>
      <p:sp>
        <p:nvSpPr>
          <p:cNvPr id="3" name="Content Placeholder 2"/>
          <p:cNvSpPr>
            <a:spLocks noGrp="1"/>
          </p:cNvSpPr>
          <p:nvPr>
            <p:ph idx="1"/>
          </p:nvPr>
        </p:nvSpPr>
        <p:spPr/>
        <p:txBody>
          <a:bodyPr/>
          <a:lstStyle/>
          <a:p>
            <a:r>
              <a:rPr lang="en-US" dirty="0" smtClean="0"/>
              <a:t>Offline capable </a:t>
            </a:r>
            <a:r>
              <a:rPr lang="en-US" dirty="0" err="1" smtClean="0"/>
              <a:t>Javascript</a:t>
            </a:r>
            <a:r>
              <a:rPr lang="en-US" dirty="0" smtClean="0"/>
              <a:t>/HTML/CSS front end, which talks to…</a:t>
            </a:r>
          </a:p>
          <a:p>
            <a:r>
              <a:rPr lang="en-US" dirty="0" smtClean="0"/>
              <a:t>Largely PHP backend, which talks to…</a:t>
            </a:r>
          </a:p>
          <a:p>
            <a:r>
              <a:rPr lang="en-US" dirty="0" smtClean="0"/>
              <a:t>FT content infrastructure.</a:t>
            </a:r>
          </a:p>
          <a:p>
            <a:r>
              <a:rPr lang="en-US" dirty="0" err="1" smtClean="0"/>
              <a:t>Git</a:t>
            </a:r>
            <a:r>
              <a:rPr lang="en-US" dirty="0" smtClean="0"/>
              <a:t>, </a:t>
            </a:r>
            <a:r>
              <a:rPr lang="en-US" dirty="0" err="1" smtClean="0"/>
              <a:t>Github</a:t>
            </a:r>
            <a:r>
              <a:rPr lang="en-US" dirty="0" smtClean="0"/>
              <a:t> Enterprise, Jenkins.</a:t>
            </a:r>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4180754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FT Labs">
  <a:themeElements>
    <a:clrScheme name="Custom 1">
      <a:dk1>
        <a:srgbClr val="331C54"/>
      </a:dk1>
      <a:lt1>
        <a:srgbClr val="FFF5E9"/>
      </a:lt1>
      <a:dk2>
        <a:srgbClr val="000000"/>
      </a:dk2>
      <a:lt2>
        <a:srgbClr val="FFFFFF"/>
      </a:lt2>
      <a:accent1>
        <a:srgbClr val="00A9E0"/>
      </a:accent1>
      <a:accent2>
        <a:srgbClr val="8F3F6D"/>
      </a:accent2>
      <a:accent3>
        <a:srgbClr val="DD4814"/>
      </a:accent3>
      <a:accent4>
        <a:srgbClr val="FECB00"/>
      </a:accent4>
      <a:accent5>
        <a:srgbClr val="69BE28"/>
      </a:accent5>
      <a:accent6>
        <a:srgbClr val="E59FDB"/>
      </a:accent6>
      <a:hlink>
        <a:srgbClr val="72C7E7"/>
      </a:hlink>
      <a:folHlink>
        <a:srgbClr val="72C7E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33303</TotalTime>
  <Words>1483</Words>
  <Application>Microsoft Macintosh PowerPoint</Application>
  <PresentationFormat>On-screen Show (4:3)</PresentationFormat>
  <Paragraphs>175</Paragraphs>
  <Slides>30</Slides>
  <Notes>30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FT Labs</vt:lpstr>
      <vt:lpstr>The FT Web App and Automated Testing</vt:lpstr>
      <vt:lpstr>PowerPoint Presentation</vt:lpstr>
      <vt:lpstr>Welcome back to the web</vt:lpstr>
      <vt:lpstr>PowerPoint Presentation</vt:lpstr>
      <vt:lpstr>app.ft.com– same code everywhere.</vt:lpstr>
      <vt:lpstr>app.ft.com– same code everywhere</vt:lpstr>
      <vt:lpstr>FT Labs  labs.ft.com  github.com/ftlabs  @ftlabs</vt:lpstr>
      <vt:lpstr>FT online numbers</vt:lpstr>
      <vt:lpstr>FT app architecture</vt:lpstr>
      <vt:lpstr>How do we stop it from breaking?  Testing  Testing is good</vt:lpstr>
      <vt:lpstr>The software testing pyramid</vt:lpstr>
      <vt:lpstr>Test Pyramid</vt:lpstr>
      <vt:lpstr>What happens when you retrofit automated testing to a project?</vt:lpstr>
      <vt:lpstr>Test Ice-cream</vt:lpstr>
      <vt:lpstr>What are the point of tests?</vt:lpstr>
      <vt:lpstr>What are the point of tests?</vt:lpstr>
      <vt:lpstr>Where were we 6 months ago?</vt:lpstr>
      <vt:lpstr>Where were we 6 months ago?</vt:lpstr>
      <vt:lpstr>Where are we today?</vt:lpstr>
      <vt:lpstr>Where are we today?</vt:lpstr>
      <vt:lpstr>Functional testing</vt:lpstr>
      <vt:lpstr>Functional testing</vt:lpstr>
      <vt:lpstr>When do we test?</vt:lpstr>
      <vt:lpstr>When do we test?</vt:lpstr>
      <vt:lpstr>Where do we want to go?</vt:lpstr>
      <vt:lpstr>Where do we want to go?</vt:lpstr>
      <vt:lpstr>Summary</vt:lpstr>
      <vt:lpstr>Summary</vt:lpstr>
      <vt:lpstr>Reading and resources</vt:lpstr>
      <vt:lpstr>Thanks!</vt:lpstr>
    </vt:vector>
  </TitlesOfParts>
  <Manager/>
  <Company>FT Labs</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Testing of the FT App</dc:title>
  <dc:subject/>
  <dc:creator>Jim Cresswell</dc:creator>
  <cp:keywords/>
  <dc:description/>
  <cp:lastModifiedBy>Jim Cresswell</cp:lastModifiedBy>
  <cp:revision>480</cp:revision>
  <dcterms:created xsi:type="dcterms:W3CDTF">2012-04-20T20:34:00Z</dcterms:created>
  <dcterms:modified xsi:type="dcterms:W3CDTF">2014-02-04T13:00:50Z</dcterms:modified>
  <cp:category/>
</cp:coreProperties>
</file>

<file path=docProps/thumbnail.jpeg>
</file>